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6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68" r:id="rId4"/>
    <p:sldId id="271" r:id="rId5"/>
    <p:sldId id="260" r:id="rId6"/>
    <p:sldId id="272" r:id="rId7"/>
    <p:sldId id="261" r:id="rId8"/>
    <p:sldId id="286" r:id="rId9"/>
    <p:sldId id="275" r:id="rId10"/>
    <p:sldId id="284" r:id="rId11"/>
    <p:sldId id="288" r:id="rId12"/>
    <p:sldId id="289" r:id="rId13"/>
    <p:sldId id="285" r:id="rId14"/>
    <p:sldId id="290" r:id="rId15"/>
    <p:sldId id="282" r:id="rId16"/>
    <p:sldId id="276" r:id="rId17"/>
    <p:sldId id="283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B405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3955" autoAdjust="0"/>
  </p:normalViewPr>
  <p:slideViewPr>
    <p:cSldViewPr snapToGrid="0" snapToObjects="1">
      <p:cViewPr varScale="1">
        <p:scale>
          <a:sx n="91" d="100"/>
          <a:sy n="91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qingxu:Desktop:AAPT2013:PERC2013:PAL%20usage%20S13_with%20request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qingxu:Desktop:Spring_2013_study:SurveySp2013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qingxu:Desktop:Spring_2013_study:SurveySp2013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qingxu:Desktop:Spring_2013_study:SurveySp2013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qingxu:Desktop:AAPT2013:PERC2013:PAL%20usage%20S13_with%20reques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Usage vs. Time (week)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'100&amp;200_zero_Final_Deleted'!$DF$3</c:f>
              <c:strCache>
                <c:ptCount val="1"/>
                <c:pt idx="0">
                  <c:v>H (80-100%)                 (65%m, 35%f)</c:v>
                </c:pt>
              </c:strCache>
            </c:strRef>
          </c:tx>
          <c:spPr>
            <a:ln>
              <a:prstDash val="sysDot"/>
            </a:ln>
          </c:spPr>
          <c:errBars>
            <c:errDir val="y"/>
            <c:errBarType val="both"/>
            <c:errValType val="cust"/>
            <c:plus>
              <c:numRef>
                <c:f>'100&amp;200_zero_Final_Deleted'!$DG$7:$DK$7</c:f>
                <c:numCache>
                  <c:formatCode>General</c:formatCode>
                  <c:ptCount val="5"/>
                  <c:pt idx="2">
                    <c:v>0.0176056691080153</c:v>
                  </c:pt>
                  <c:pt idx="3">
                    <c:v>0.0148063606712295</c:v>
                  </c:pt>
                  <c:pt idx="4">
                    <c:v>0.0161669628373315</c:v>
                  </c:pt>
                </c:numCache>
              </c:numRef>
            </c:plus>
            <c:minus>
              <c:numRef>
                <c:f>'100&amp;200_zero_Final_Deleted'!$DG$7:$DK$7</c:f>
                <c:numCache>
                  <c:formatCode>General</c:formatCode>
                  <c:ptCount val="5"/>
                  <c:pt idx="2">
                    <c:v>0.0176056691080153</c:v>
                  </c:pt>
                  <c:pt idx="3">
                    <c:v>0.0148063606712295</c:v>
                  </c:pt>
                  <c:pt idx="4">
                    <c:v>0.0161669628373315</c:v>
                  </c:pt>
                </c:numCache>
              </c:numRef>
            </c:minus>
          </c:errBars>
          <c:cat>
            <c:strRef>
              <c:f>'100&amp;200_zero_Final_Deleted'!$DG$2:$DK$2</c:f>
              <c:strCache>
                <c:ptCount val="5"/>
                <c:pt idx="0">
                  <c:v>wk0</c:v>
                </c:pt>
                <c:pt idx="1">
                  <c:v>wk4</c:v>
                </c:pt>
                <c:pt idx="2">
                  <c:v>wk7</c:v>
                </c:pt>
                <c:pt idx="3">
                  <c:v>wk11</c:v>
                </c:pt>
                <c:pt idx="4">
                  <c:v>wk15</c:v>
                </c:pt>
              </c:strCache>
            </c:strRef>
          </c:cat>
          <c:val>
            <c:numRef>
              <c:f>'100&amp;200_zero_Final_Deleted'!$DG$3:$DK$3</c:f>
              <c:numCache>
                <c:formatCode>General</c:formatCode>
                <c:ptCount val="5"/>
                <c:pt idx="2">
                  <c:v>0.918367346938776</c:v>
                </c:pt>
                <c:pt idx="3">
                  <c:v>0.883928571428571</c:v>
                </c:pt>
                <c:pt idx="4">
                  <c:v>0.921282798833819</c:v>
                </c:pt>
              </c:numCache>
            </c:numRef>
          </c:val>
        </c:ser>
        <c:ser>
          <c:idx val="1"/>
          <c:order val="1"/>
          <c:tx>
            <c:strRef>
              <c:f>'100&amp;200_zero_Final_Deleted'!$DF$4</c:f>
              <c:strCache>
                <c:ptCount val="1"/>
                <c:pt idx="0">
                  <c:v>M (40-60%)                 (55%m, 45%f)</c:v>
                </c:pt>
              </c:strCache>
            </c:strRef>
          </c:tx>
          <c:spPr>
            <a:ln>
              <a:prstDash val="sysDash"/>
            </a:ln>
          </c:spPr>
          <c:marker>
            <c:symbol val="square"/>
            <c:size val="6"/>
          </c:marker>
          <c:errBars>
            <c:errDir val="y"/>
            <c:errBarType val="both"/>
            <c:errValType val="cust"/>
            <c:plus>
              <c:numRef>
                <c:f>'100&amp;200_zero_Final_Deleted'!$DG$8:$DK$8</c:f>
                <c:numCache>
                  <c:formatCode>General</c:formatCode>
                  <c:ptCount val="5"/>
                  <c:pt idx="2">
                    <c:v>0.033666078967071</c:v>
                  </c:pt>
                  <c:pt idx="3">
                    <c:v>0.0167316296053487</c:v>
                  </c:pt>
                  <c:pt idx="4">
                    <c:v>0.046381930884575</c:v>
                  </c:pt>
                </c:numCache>
              </c:numRef>
            </c:plus>
            <c:minus>
              <c:numRef>
                <c:f>'100&amp;200_zero_Final_Deleted'!$DG$8:$DK$8</c:f>
                <c:numCache>
                  <c:formatCode>General</c:formatCode>
                  <c:ptCount val="5"/>
                  <c:pt idx="2">
                    <c:v>0.033666078967071</c:v>
                  </c:pt>
                  <c:pt idx="3">
                    <c:v>0.0167316296053487</c:v>
                  </c:pt>
                  <c:pt idx="4">
                    <c:v>0.046381930884575</c:v>
                  </c:pt>
                </c:numCache>
              </c:numRef>
            </c:minus>
          </c:errBars>
          <c:cat>
            <c:strRef>
              <c:f>'100&amp;200_zero_Final_Deleted'!$DG$2:$DK$2</c:f>
              <c:strCache>
                <c:ptCount val="5"/>
                <c:pt idx="0">
                  <c:v>wk0</c:v>
                </c:pt>
                <c:pt idx="1">
                  <c:v>wk4</c:v>
                </c:pt>
                <c:pt idx="2">
                  <c:v>wk7</c:v>
                </c:pt>
                <c:pt idx="3">
                  <c:v>wk11</c:v>
                </c:pt>
                <c:pt idx="4">
                  <c:v>wk15</c:v>
                </c:pt>
              </c:strCache>
            </c:strRef>
          </c:cat>
          <c:val>
            <c:numRef>
              <c:f>'100&amp;200_zero_Final_Deleted'!$DG$4:$DK$4</c:f>
              <c:numCache>
                <c:formatCode>General</c:formatCode>
                <c:ptCount val="5"/>
                <c:pt idx="2">
                  <c:v>0.789473684210526</c:v>
                </c:pt>
                <c:pt idx="3">
                  <c:v>0.495065789473684</c:v>
                </c:pt>
                <c:pt idx="4">
                  <c:v>0.240601503759398</c:v>
                </c:pt>
              </c:numCache>
            </c:numRef>
          </c:val>
        </c:ser>
        <c:ser>
          <c:idx val="2"/>
          <c:order val="2"/>
          <c:tx>
            <c:strRef>
              <c:f>'100&amp;200_zero_Final_Deleted'!$DF$5</c:f>
              <c:strCache>
                <c:ptCount val="1"/>
                <c:pt idx="0">
                  <c:v>L (0-20%)                  (85%m, 15%f)</c:v>
                </c:pt>
              </c:strCache>
            </c:strRef>
          </c:tx>
          <c:spPr>
            <a:ln>
              <a:prstDash val="dash"/>
            </a:ln>
          </c:spPr>
          <c:errBars>
            <c:errDir val="y"/>
            <c:errBarType val="both"/>
            <c:errValType val="cust"/>
            <c:plus>
              <c:numRef>
                <c:f>'100&amp;200_zero_Final_Deleted'!$DG$9:$DK$9</c:f>
                <c:numCache>
                  <c:formatCode>General</c:formatCode>
                  <c:ptCount val="5"/>
                  <c:pt idx="2">
                    <c:v>0.0252486595221667</c:v>
                  </c:pt>
                  <c:pt idx="3">
                    <c:v>0.00894252112744047</c:v>
                  </c:pt>
                  <c:pt idx="4">
                    <c:v>0.00666016951029118</c:v>
                  </c:pt>
                </c:numCache>
              </c:numRef>
            </c:plus>
            <c:minus>
              <c:numRef>
                <c:f>'100&amp;200_zero_Final_Deleted'!$DG$9:$DK$9</c:f>
                <c:numCache>
                  <c:formatCode>General</c:formatCode>
                  <c:ptCount val="5"/>
                  <c:pt idx="2">
                    <c:v>0.0252486595221667</c:v>
                  </c:pt>
                  <c:pt idx="3">
                    <c:v>0.00894252112744047</c:v>
                  </c:pt>
                  <c:pt idx="4">
                    <c:v>0.00666016951029118</c:v>
                  </c:pt>
                </c:numCache>
              </c:numRef>
            </c:minus>
          </c:errBars>
          <c:cat>
            <c:strRef>
              <c:f>'100&amp;200_zero_Final_Deleted'!$DG$2:$DK$2</c:f>
              <c:strCache>
                <c:ptCount val="5"/>
                <c:pt idx="0">
                  <c:v>wk0</c:v>
                </c:pt>
                <c:pt idx="1">
                  <c:v>wk4</c:v>
                </c:pt>
                <c:pt idx="2">
                  <c:v>wk7</c:v>
                </c:pt>
                <c:pt idx="3">
                  <c:v>wk11</c:v>
                </c:pt>
                <c:pt idx="4">
                  <c:v>wk15</c:v>
                </c:pt>
              </c:strCache>
            </c:strRef>
          </c:cat>
          <c:val>
            <c:numRef>
              <c:f>'100&amp;200_zero_Final_Deleted'!$DG$5:$DK$5</c:f>
              <c:numCache>
                <c:formatCode>General</c:formatCode>
                <c:ptCount val="5"/>
                <c:pt idx="2">
                  <c:v>0.19212962962963</c:v>
                </c:pt>
                <c:pt idx="3">
                  <c:v>0.0512152777777778</c:v>
                </c:pt>
                <c:pt idx="4">
                  <c:v>0.0158730158730159</c:v>
                </c:pt>
              </c:numCache>
            </c:numRef>
          </c:val>
        </c:ser>
        <c:marker val="1"/>
        <c:axId val="571312024"/>
        <c:axId val="69961576"/>
      </c:lineChart>
      <c:catAx>
        <c:axId val="571312024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9961576"/>
        <c:crosses val="autoZero"/>
        <c:auto val="1"/>
        <c:lblAlgn val="ctr"/>
        <c:lblOffset val="100"/>
      </c:catAx>
      <c:valAx>
        <c:axId val="69961576"/>
        <c:scaling>
          <c:orientation val="minMax"/>
          <c:max val="1.0"/>
          <c:min val="0.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13120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8083028523036"/>
          <c:y val="0.211436019127746"/>
          <c:w val="0.308186994360259"/>
          <c:h val="0.598132527954553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 algn="ctr" rtl="0">
              <a:defRPr lang="en-US" sz="144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The computer coaches did not help improve my problem solving in this class.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Heavy Users</c:v>
          </c:tx>
          <c:cat>
            <c:strRef>
              <c:f>'Q5'!$C$34:$G$34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'Q5'!$S$37:$W$37</c:f>
              <c:numCache>
                <c:formatCode>General</c:formatCode>
                <c:ptCount val="5"/>
                <c:pt idx="0">
                  <c:v>2.0</c:v>
                </c:pt>
                <c:pt idx="1">
                  <c:v>7.0</c:v>
                </c:pt>
                <c:pt idx="2">
                  <c:v>5.0</c:v>
                </c:pt>
                <c:pt idx="3">
                  <c:v>15.0</c:v>
                </c:pt>
                <c:pt idx="4">
                  <c:v>14.0</c:v>
                </c:pt>
              </c:numCache>
            </c:numRef>
          </c:val>
        </c:ser>
        <c:ser>
          <c:idx val="1"/>
          <c:order val="1"/>
          <c:tx>
            <c:v>Middle Users</c:v>
          </c:tx>
          <c:val>
            <c:numRef>
              <c:f>'Q5'!$S$36:$W$36</c:f>
              <c:numCache>
                <c:formatCode>General</c:formatCode>
                <c:ptCount val="5"/>
                <c:pt idx="0">
                  <c:v>3.0</c:v>
                </c:pt>
                <c:pt idx="1">
                  <c:v>0.0</c:v>
                </c:pt>
                <c:pt idx="2">
                  <c:v>4.0</c:v>
                </c:pt>
                <c:pt idx="3">
                  <c:v>17.0</c:v>
                </c:pt>
                <c:pt idx="4">
                  <c:v>3.0</c:v>
                </c:pt>
              </c:numCache>
            </c:numRef>
          </c:val>
        </c:ser>
        <c:ser>
          <c:idx val="2"/>
          <c:order val="2"/>
          <c:tx>
            <c:v>Light Users</c:v>
          </c:tx>
          <c:val>
            <c:numRef>
              <c:f>'Q5'!$S$35:$W$35</c:f>
              <c:numCache>
                <c:formatCode>General</c:formatCode>
                <c:ptCount val="5"/>
                <c:pt idx="0">
                  <c:v>8.0</c:v>
                </c:pt>
                <c:pt idx="1">
                  <c:v>12.0</c:v>
                </c:pt>
                <c:pt idx="2">
                  <c:v>14.0</c:v>
                </c:pt>
                <c:pt idx="3">
                  <c:v>22.0</c:v>
                </c:pt>
                <c:pt idx="4">
                  <c:v>2.0</c:v>
                </c:pt>
              </c:numCache>
            </c:numRef>
          </c:val>
        </c:ser>
        <c:gapWidth val="55"/>
        <c:axId val="570939896"/>
        <c:axId val="70029160"/>
      </c:barChart>
      <c:catAx>
        <c:axId val="5709398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0029160"/>
        <c:crosses val="autoZero"/>
        <c:auto val="1"/>
        <c:lblAlgn val="ctr"/>
        <c:lblOffset val="100"/>
      </c:catAx>
      <c:valAx>
        <c:axId val="70029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709398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 algn="ctr" rtl="0">
              <a:defRPr lang="en-US" sz="144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The computer coaches helped improve my conceptual knowledge of physics.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059844997916033"/>
          <c:y val="0.23306763024485"/>
          <c:w val="0.697926498006322"/>
          <c:h val="0.650952432315824"/>
        </c:manualLayout>
      </c:layout>
      <c:barChart>
        <c:barDir val="col"/>
        <c:grouping val="clustered"/>
        <c:ser>
          <c:idx val="0"/>
          <c:order val="0"/>
          <c:tx>
            <c:v>Heavy Users</c:v>
          </c:tx>
          <c:cat>
            <c:strRef>
              <c:f>'Q11'!$C$34:$G$34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'Q11'!$S$37:$W$37</c:f>
              <c:numCache>
                <c:formatCode>General</c:formatCode>
                <c:ptCount val="5"/>
                <c:pt idx="0">
                  <c:v>6.0</c:v>
                </c:pt>
                <c:pt idx="1">
                  <c:v>24.0</c:v>
                </c:pt>
                <c:pt idx="2">
                  <c:v>5.0</c:v>
                </c:pt>
                <c:pt idx="3">
                  <c:v>7.0</c:v>
                </c:pt>
                <c:pt idx="4">
                  <c:v>1.0</c:v>
                </c:pt>
              </c:numCache>
            </c:numRef>
          </c:val>
        </c:ser>
        <c:ser>
          <c:idx val="1"/>
          <c:order val="1"/>
          <c:tx>
            <c:v>Middle Users</c:v>
          </c:tx>
          <c:cat>
            <c:strRef>
              <c:f>'Q11'!$C$34:$G$34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'Q11'!$S$36:$W$36</c:f>
              <c:numCache>
                <c:formatCode>General</c:formatCode>
                <c:ptCount val="5"/>
                <c:pt idx="0">
                  <c:v>6.0</c:v>
                </c:pt>
                <c:pt idx="1">
                  <c:v>11.0</c:v>
                </c:pt>
                <c:pt idx="2">
                  <c:v>9.0</c:v>
                </c:pt>
                <c:pt idx="3">
                  <c:v>1.0</c:v>
                </c:pt>
                <c:pt idx="4">
                  <c:v>0.0</c:v>
                </c:pt>
              </c:numCache>
            </c:numRef>
          </c:val>
        </c:ser>
        <c:ser>
          <c:idx val="2"/>
          <c:order val="2"/>
          <c:tx>
            <c:v>Light Users</c:v>
          </c:tx>
          <c:cat>
            <c:strRef>
              <c:f>'Q11'!$C$34:$G$34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'Q11'!$S$35:$W$35</c:f>
              <c:numCache>
                <c:formatCode>General</c:formatCode>
                <c:ptCount val="5"/>
                <c:pt idx="0">
                  <c:v>5.0</c:v>
                </c:pt>
                <c:pt idx="1">
                  <c:v>21.0</c:v>
                </c:pt>
                <c:pt idx="2">
                  <c:v>16.0</c:v>
                </c:pt>
                <c:pt idx="3">
                  <c:v>12.0</c:v>
                </c:pt>
                <c:pt idx="4">
                  <c:v>4.0</c:v>
                </c:pt>
              </c:numCache>
            </c:numRef>
          </c:val>
        </c:ser>
        <c:gapWidth val="55"/>
        <c:axId val="454239288"/>
        <c:axId val="520197256"/>
      </c:barChart>
      <c:catAx>
        <c:axId val="454239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0197256"/>
        <c:crosses val="autoZero"/>
        <c:auto val="1"/>
        <c:lblAlgn val="ctr"/>
        <c:lblOffset val="100"/>
      </c:catAx>
      <c:valAx>
        <c:axId val="520197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54239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ln>
      <a:solidFill>
        <a:schemeClr val="tx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Using the coaches improved my confidence when starting new, unknown problems</a:t>
            </a:r>
          </a:p>
        </c:rich>
      </c:tx>
      <c:layout>
        <c:manualLayout>
          <c:xMode val="edge"/>
          <c:yMode val="edge"/>
          <c:x val="0.11242712498696"/>
          <c:y val="0.0035510618933311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Heavy Users</c:v>
          </c:tx>
          <c:cat>
            <c:strRef>
              <c:f>'Q9'!$C$34:$G$34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'Q9'!$S$37:$W$37</c:f>
              <c:numCache>
                <c:formatCode>General</c:formatCode>
                <c:ptCount val="5"/>
                <c:pt idx="0">
                  <c:v>11.0</c:v>
                </c:pt>
                <c:pt idx="1">
                  <c:v>19.0</c:v>
                </c:pt>
                <c:pt idx="2">
                  <c:v>6.0</c:v>
                </c:pt>
                <c:pt idx="3">
                  <c:v>7.0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v>Middle Users</c:v>
          </c:tx>
          <c:cat>
            <c:strRef>
              <c:f>'Q9'!$C$34:$G$34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'Q9'!$S$36:$W$36</c:f>
              <c:numCache>
                <c:formatCode>General</c:formatCode>
                <c:ptCount val="5"/>
                <c:pt idx="0">
                  <c:v>5.0</c:v>
                </c:pt>
                <c:pt idx="1">
                  <c:v>14.0</c:v>
                </c:pt>
                <c:pt idx="2">
                  <c:v>7.0</c:v>
                </c:pt>
                <c:pt idx="3">
                  <c:v>1.0</c:v>
                </c:pt>
                <c:pt idx="4">
                  <c:v>0.0</c:v>
                </c:pt>
              </c:numCache>
            </c:numRef>
          </c:val>
        </c:ser>
        <c:ser>
          <c:idx val="2"/>
          <c:order val="2"/>
          <c:tx>
            <c:v>Light Users</c:v>
          </c:tx>
          <c:cat>
            <c:strRef>
              <c:f>'Q9'!$C$34:$G$34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'Q9'!$S$35:$W$35</c:f>
              <c:numCache>
                <c:formatCode>General</c:formatCode>
                <c:ptCount val="5"/>
                <c:pt idx="0">
                  <c:v>8.0</c:v>
                </c:pt>
                <c:pt idx="1">
                  <c:v>19.0</c:v>
                </c:pt>
                <c:pt idx="2">
                  <c:v>16.0</c:v>
                </c:pt>
                <c:pt idx="3">
                  <c:v>10.0</c:v>
                </c:pt>
                <c:pt idx="4">
                  <c:v>5.0</c:v>
                </c:pt>
              </c:numCache>
            </c:numRef>
          </c:val>
        </c:ser>
        <c:gapWidth val="55"/>
        <c:axId val="433086696"/>
        <c:axId val="570750568"/>
      </c:barChart>
      <c:catAx>
        <c:axId val="433086696"/>
        <c:scaling>
          <c:orientation val="minMax"/>
        </c:scaling>
        <c:axPos val="b"/>
        <c:majorTickMark val="none"/>
        <c:tickLblPos val="nextTo"/>
        <c:crossAx val="570750568"/>
        <c:crosses val="autoZero"/>
        <c:auto val="1"/>
        <c:lblAlgn val="ctr"/>
        <c:lblOffset val="100"/>
      </c:catAx>
      <c:valAx>
        <c:axId val="570750568"/>
        <c:scaling>
          <c:orientation val="minMax"/>
          <c:max val="30.0"/>
        </c:scaling>
        <c:axPos val="l"/>
        <c:majorGridlines/>
        <c:numFmt formatCode="General" sourceLinked="1"/>
        <c:majorTickMark val="none"/>
        <c:tickLblPos val="nextTo"/>
        <c:crossAx val="4330866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Usage vs. Time (week)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'100&amp;200_zero_Final_Deleted'!$DF$3</c:f>
              <c:strCache>
                <c:ptCount val="1"/>
                <c:pt idx="0">
                  <c:v>H (80-100%)                 (65%m, 35%f)</c:v>
                </c:pt>
              </c:strCache>
            </c:strRef>
          </c:tx>
          <c:spPr>
            <a:ln>
              <a:prstDash val="sysDot"/>
            </a:ln>
          </c:spPr>
          <c:errBars>
            <c:errDir val="y"/>
            <c:errBarType val="both"/>
            <c:errValType val="cust"/>
            <c:plus>
              <c:numRef>
                <c:f>'100&amp;200_zero_Final_Deleted'!$DG$7:$DK$7</c:f>
                <c:numCache>
                  <c:formatCode>General</c:formatCode>
                  <c:ptCount val="5"/>
                  <c:pt idx="2">
                    <c:v>0.0176056691080153</c:v>
                  </c:pt>
                  <c:pt idx="3">
                    <c:v>0.0148063606712295</c:v>
                  </c:pt>
                  <c:pt idx="4">
                    <c:v>0.0161669628373315</c:v>
                  </c:pt>
                </c:numCache>
              </c:numRef>
            </c:plus>
            <c:minus>
              <c:numRef>
                <c:f>'100&amp;200_zero_Final_Deleted'!$DG$7:$DK$7</c:f>
                <c:numCache>
                  <c:formatCode>General</c:formatCode>
                  <c:ptCount val="5"/>
                  <c:pt idx="2">
                    <c:v>0.0176056691080153</c:v>
                  </c:pt>
                  <c:pt idx="3">
                    <c:v>0.0148063606712295</c:v>
                  </c:pt>
                  <c:pt idx="4">
                    <c:v>0.0161669628373315</c:v>
                  </c:pt>
                </c:numCache>
              </c:numRef>
            </c:minus>
          </c:errBars>
          <c:cat>
            <c:strRef>
              <c:f>'100&amp;200_zero_Final_Deleted'!$DG$2:$DK$2</c:f>
              <c:strCache>
                <c:ptCount val="5"/>
                <c:pt idx="0">
                  <c:v>wk0</c:v>
                </c:pt>
                <c:pt idx="1">
                  <c:v>wk4</c:v>
                </c:pt>
                <c:pt idx="2">
                  <c:v>wk7</c:v>
                </c:pt>
                <c:pt idx="3">
                  <c:v>wk11</c:v>
                </c:pt>
                <c:pt idx="4">
                  <c:v>wk15</c:v>
                </c:pt>
              </c:strCache>
            </c:strRef>
          </c:cat>
          <c:val>
            <c:numRef>
              <c:f>'100&amp;200_zero_Final_Deleted'!$DG$3:$DK$3</c:f>
              <c:numCache>
                <c:formatCode>General</c:formatCode>
                <c:ptCount val="5"/>
                <c:pt idx="2">
                  <c:v>0.918367346938776</c:v>
                </c:pt>
                <c:pt idx="3">
                  <c:v>0.883928571428571</c:v>
                </c:pt>
                <c:pt idx="4">
                  <c:v>0.921282798833819</c:v>
                </c:pt>
              </c:numCache>
            </c:numRef>
          </c:val>
        </c:ser>
        <c:ser>
          <c:idx val="1"/>
          <c:order val="1"/>
          <c:tx>
            <c:strRef>
              <c:f>'100&amp;200_zero_Final_Deleted'!$DF$4</c:f>
              <c:strCache>
                <c:ptCount val="1"/>
                <c:pt idx="0">
                  <c:v>M (40-60%)                 (55%m, 45%f)</c:v>
                </c:pt>
              </c:strCache>
            </c:strRef>
          </c:tx>
          <c:spPr>
            <a:ln>
              <a:prstDash val="sysDash"/>
            </a:ln>
          </c:spPr>
          <c:marker>
            <c:symbol val="square"/>
            <c:size val="6"/>
          </c:marker>
          <c:errBars>
            <c:errDir val="y"/>
            <c:errBarType val="both"/>
            <c:errValType val="cust"/>
            <c:plus>
              <c:numRef>
                <c:f>'100&amp;200_zero_Final_Deleted'!$DG$8:$DK$8</c:f>
                <c:numCache>
                  <c:formatCode>General</c:formatCode>
                  <c:ptCount val="5"/>
                  <c:pt idx="2">
                    <c:v>0.033666078967071</c:v>
                  </c:pt>
                  <c:pt idx="3">
                    <c:v>0.0167316296053487</c:v>
                  </c:pt>
                  <c:pt idx="4">
                    <c:v>0.046381930884575</c:v>
                  </c:pt>
                </c:numCache>
              </c:numRef>
            </c:plus>
            <c:minus>
              <c:numRef>
                <c:f>'100&amp;200_zero_Final_Deleted'!$DG$8:$DK$8</c:f>
                <c:numCache>
                  <c:formatCode>General</c:formatCode>
                  <c:ptCount val="5"/>
                  <c:pt idx="2">
                    <c:v>0.033666078967071</c:v>
                  </c:pt>
                  <c:pt idx="3">
                    <c:v>0.0167316296053487</c:v>
                  </c:pt>
                  <c:pt idx="4">
                    <c:v>0.046381930884575</c:v>
                  </c:pt>
                </c:numCache>
              </c:numRef>
            </c:minus>
          </c:errBars>
          <c:cat>
            <c:strRef>
              <c:f>'100&amp;200_zero_Final_Deleted'!$DG$2:$DK$2</c:f>
              <c:strCache>
                <c:ptCount val="5"/>
                <c:pt idx="0">
                  <c:v>wk0</c:v>
                </c:pt>
                <c:pt idx="1">
                  <c:v>wk4</c:v>
                </c:pt>
                <c:pt idx="2">
                  <c:v>wk7</c:v>
                </c:pt>
                <c:pt idx="3">
                  <c:v>wk11</c:v>
                </c:pt>
                <c:pt idx="4">
                  <c:v>wk15</c:v>
                </c:pt>
              </c:strCache>
            </c:strRef>
          </c:cat>
          <c:val>
            <c:numRef>
              <c:f>'100&amp;200_zero_Final_Deleted'!$DG$4:$DK$4</c:f>
              <c:numCache>
                <c:formatCode>General</c:formatCode>
                <c:ptCount val="5"/>
                <c:pt idx="2">
                  <c:v>0.789473684210526</c:v>
                </c:pt>
                <c:pt idx="3">
                  <c:v>0.495065789473684</c:v>
                </c:pt>
                <c:pt idx="4">
                  <c:v>0.240601503759398</c:v>
                </c:pt>
              </c:numCache>
            </c:numRef>
          </c:val>
        </c:ser>
        <c:ser>
          <c:idx val="2"/>
          <c:order val="2"/>
          <c:tx>
            <c:strRef>
              <c:f>'100&amp;200_zero_Final_Deleted'!$DF$5</c:f>
              <c:strCache>
                <c:ptCount val="1"/>
                <c:pt idx="0">
                  <c:v>L (0-20%)                  (85%m, 15%f)</c:v>
                </c:pt>
              </c:strCache>
            </c:strRef>
          </c:tx>
          <c:spPr>
            <a:ln>
              <a:prstDash val="dash"/>
            </a:ln>
          </c:spPr>
          <c:errBars>
            <c:errDir val="y"/>
            <c:errBarType val="both"/>
            <c:errValType val="cust"/>
            <c:plus>
              <c:numRef>
                <c:f>'100&amp;200_zero_Final_Deleted'!$DG$9:$DK$9</c:f>
                <c:numCache>
                  <c:formatCode>General</c:formatCode>
                  <c:ptCount val="5"/>
                  <c:pt idx="2">
                    <c:v>0.0252486595221667</c:v>
                  </c:pt>
                  <c:pt idx="3">
                    <c:v>0.00894252112744047</c:v>
                  </c:pt>
                  <c:pt idx="4">
                    <c:v>0.00666016951029118</c:v>
                  </c:pt>
                </c:numCache>
              </c:numRef>
            </c:plus>
            <c:minus>
              <c:numRef>
                <c:f>'100&amp;200_zero_Final_Deleted'!$DG$9:$DK$9</c:f>
                <c:numCache>
                  <c:formatCode>General</c:formatCode>
                  <c:ptCount val="5"/>
                  <c:pt idx="2">
                    <c:v>0.0252486595221667</c:v>
                  </c:pt>
                  <c:pt idx="3">
                    <c:v>0.00894252112744047</c:v>
                  </c:pt>
                  <c:pt idx="4">
                    <c:v>0.00666016951029118</c:v>
                  </c:pt>
                </c:numCache>
              </c:numRef>
            </c:minus>
          </c:errBars>
          <c:cat>
            <c:strRef>
              <c:f>'100&amp;200_zero_Final_Deleted'!$DG$2:$DK$2</c:f>
              <c:strCache>
                <c:ptCount val="5"/>
                <c:pt idx="0">
                  <c:v>wk0</c:v>
                </c:pt>
                <c:pt idx="1">
                  <c:v>wk4</c:v>
                </c:pt>
                <c:pt idx="2">
                  <c:v>wk7</c:v>
                </c:pt>
                <c:pt idx="3">
                  <c:v>wk11</c:v>
                </c:pt>
                <c:pt idx="4">
                  <c:v>wk15</c:v>
                </c:pt>
              </c:strCache>
            </c:strRef>
          </c:cat>
          <c:val>
            <c:numRef>
              <c:f>'100&amp;200_zero_Final_Deleted'!$DG$5:$DK$5</c:f>
              <c:numCache>
                <c:formatCode>General</c:formatCode>
                <c:ptCount val="5"/>
                <c:pt idx="2">
                  <c:v>0.19212962962963</c:v>
                </c:pt>
                <c:pt idx="3">
                  <c:v>0.0512152777777778</c:v>
                </c:pt>
                <c:pt idx="4">
                  <c:v>0.0158730158730159</c:v>
                </c:pt>
              </c:numCache>
            </c:numRef>
          </c:val>
        </c:ser>
        <c:marker val="1"/>
        <c:axId val="570559800"/>
        <c:axId val="570466760"/>
      </c:lineChart>
      <c:catAx>
        <c:axId val="570559800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70466760"/>
        <c:crosses val="autoZero"/>
        <c:auto val="1"/>
        <c:lblAlgn val="ctr"/>
        <c:lblOffset val="100"/>
      </c:catAx>
      <c:valAx>
        <c:axId val="570466760"/>
        <c:scaling>
          <c:orientation val="minMax"/>
          <c:max val="1.0"/>
          <c:min val="0.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05598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8083028523036"/>
          <c:y val="0.211436019127746"/>
          <c:w val="0.308186994360259"/>
          <c:h val="0.598132527954553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spPr>
    <a:ln>
      <a:solidFill>
        <a:schemeClr val="tx1"/>
      </a:solidFill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E2C6A-39CC-374E-B2EA-FBEE4EEBD431}" type="datetimeFigureOut">
              <a:rPr lang="en-US" smtClean="0"/>
              <a:pPr/>
              <a:t>7/14/13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A0E46-16C8-EA47-8D0F-BCC547F026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2F5E8-6F3C-2347-A729-64FD8447E34D}" type="datetimeFigureOut">
              <a:rPr lang="en-US" smtClean="0"/>
              <a:pPr/>
              <a:t>7/14/13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0235A-6177-2443-87D0-561CE64258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8154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Intelligence is supplied by our research knowledge of problem-solving..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Cognitive apprenticeship model</a:t>
            </a:r>
            <a:r>
              <a:rPr lang="en-US" baseline="0" dirty="0" smtClean="0"/>
              <a:t> is known to be effective in teaching complex skills such as Problem-solving. And </a:t>
            </a:r>
            <a:r>
              <a:rPr lang="en-US" dirty="0" smtClean="0"/>
              <a:t>these</a:t>
            </a:r>
            <a:r>
              <a:rPr lang="en-US" baseline="0" dirty="0" smtClean="0"/>
              <a:t> computer coaches are built within a cognitive apprenticeship model With Coaching strongly emphasized in that students get real-time feedback and guidance while they work through a coached problem.</a:t>
            </a:r>
          </a:p>
          <a:p>
            <a:r>
              <a:rPr lang="en-US" baseline="0" dirty="0" smtClean="0"/>
              <a:t>Also, We know that expert and novices differed in problem solving : Experts tend to use a systematic framework while approaching a problem. And such framework is incorporated into our computer coaches.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Subpopulation</a:t>
            </a:r>
          </a:p>
          <a:p>
            <a:pPr>
              <a:buNone/>
            </a:pPr>
            <a:r>
              <a:rPr lang="en-US" sz="1200" dirty="0" smtClean="0"/>
              <a:t> M _address perceived inefficiency</a:t>
            </a:r>
          </a:p>
          <a:p>
            <a:pPr>
              <a:buNone/>
            </a:pPr>
            <a:r>
              <a:rPr lang="en-US" sz="1200" dirty="0" smtClean="0"/>
              <a:t> H  _step by step if desired; encourage bypassing detailed coaching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Summarize</a:t>
            </a:r>
            <a:r>
              <a:rPr lang="en-US" baseline="0" dirty="0" smtClean="0"/>
              <a:t> % of each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Subpopulation</a:t>
            </a:r>
          </a:p>
          <a:p>
            <a:pPr>
              <a:buNone/>
            </a:pPr>
            <a:r>
              <a:rPr lang="en-US" sz="1200" dirty="0" smtClean="0"/>
              <a:t> M _address perceived inefficiency</a:t>
            </a:r>
          </a:p>
          <a:p>
            <a:pPr>
              <a:buNone/>
            </a:pPr>
            <a:r>
              <a:rPr lang="en-US" sz="1200" dirty="0" smtClean="0"/>
              <a:t> H  _step by step if desired; encourage bypassing detailed coaching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Designing such computer</a:t>
            </a:r>
            <a:r>
              <a:rPr lang="en-US" baseline="0" dirty="0" smtClean="0"/>
              <a:t> coaches, </a:t>
            </a:r>
            <a:r>
              <a:rPr lang="en-US" dirty="0" smtClean="0"/>
              <a:t>Like the design of anything else, is not a linear process. One</a:t>
            </a:r>
            <a:r>
              <a:rPr lang="en-US" baseline="0" dirty="0" smtClean="0"/>
              <a:t> may go through several stages of Building prototypes, Implementation, and Assessment until the framework is mature and effective.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 Right now</a:t>
            </a:r>
            <a:r>
              <a:rPr lang="en-US" baseline="0" dirty="0" smtClean="0"/>
              <a:t>, we have these prototypes built based on past research. These prototypes are 35 coached problem spanning 6 topics in Intro. mechanics.  And Had implemented on large-scale in Fall 2011 and Spring 2013.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6A5FC-AF71-CD4A-8986-A0078C43CBF0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Size of user population and</a:t>
            </a:r>
            <a:r>
              <a:rPr lang="en-US" baseline="0" dirty="0" smtClean="0"/>
              <a:t> their characteristics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6A5FC-AF71-CD4A-8986-A0078C43CBF0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Noticing</a:t>
            </a:r>
            <a:r>
              <a:rPr lang="en-US" baseline="0" dirty="0" smtClean="0"/>
              <a:t> that we subtracted out people in the between </a:t>
            </a:r>
            <a:r>
              <a:rPr lang="en-US" baseline="0" dirty="0" err="1" smtClean="0"/>
              <a:t>th</a:t>
            </a:r>
            <a:r>
              <a:rPr lang="en-US" baseline="0" dirty="0" smtClean="0"/>
              <a:t> 60-80% and 20-40% to get Non-overlapping populations. </a:t>
            </a:r>
          </a:p>
          <a:p>
            <a:r>
              <a:rPr lang="en-US" baseline="0" dirty="0" smtClean="0"/>
              <a:t>One thing you may have noticed is that the female is the L group is 15%...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might thus infer that students in the L group have high confidence in their ability to perform well. Students in the M group similarly expect to do well, but also expect to spend more time doing so. Students in the H group expect to spend more time and are less confident of their success.</a:t>
            </a:r>
          </a:p>
          <a:p>
            <a:endParaRPr lang="en-US" sz="1200" dirty="0" smtClean="0"/>
          </a:p>
          <a:p>
            <a:r>
              <a:rPr lang="en-US" sz="1200" dirty="0" smtClean="0"/>
              <a:t>• females are underrepresented in L group (15%)</a:t>
            </a:r>
          </a:p>
          <a:p>
            <a:r>
              <a:rPr lang="en-US" sz="1200" dirty="0" smtClean="0"/>
              <a:t>   class as a whole (30%)</a:t>
            </a:r>
          </a:p>
          <a:p>
            <a:endParaRPr lang="en-US" sz="1200" dirty="0" smtClean="0"/>
          </a:p>
          <a:p>
            <a:r>
              <a:rPr lang="en-US" sz="1200" dirty="0" smtClean="0"/>
              <a:t>• A higher FCI pre-test score is correlated with lower usage.</a:t>
            </a:r>
          </a:p>
          <a:p>
            <a:endParaRPr lang="en-US" sz="1200" dirty="0" smtClean="0"/>
          </a:p>
          <a:p>
            <a:r>
              <a:rPr lang="en-US" sz="1200" dirty="0" smtClean="0"/>
              <a:t>• L group expect to spend less time studying &amp; high grade</a:t>
            </a:r>
          </a:p>
          <a:p>
            <a:endParaRPr lang="en-US" sz="1200" dirty="0" smtClean="0"/>
          </a:p>
          <a:p>
            <a:r>
              <a:rPr lang="en-US" sz="1200" dirty="0" smtClean="0"/>
              <a:t>• H students expect to spend more time and are less confident of their success.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might infer that the more poorly prepared students recognize this and choose to use easily accessible help.</a:t>
            </a:r>
          </a:p>
          <a:p>
            <a:endParaRPr lang="en-US" sz="1200" dirty="0" smtClean="0"/>
          </a:p>
          <a:p>
            <a:r>
              <a:rPr lang="en-US" sz="1200" dirty="0" smtClean="0"/>
              <a:t>• females are underrepresented in L group (15%)</a:t>
            </a:r>
          </a:p>
          <a:p>
            <a:r>
              <a:rPr lang="en-US" sz="1200" dirty="0" smtClean="0"/>
              <a:t>   class as a whole (30%)</a:t>
            </a:r>
          </a:p>
          <a:p>
            <a:endParaRPr lang="en-US" sz="1200" dirty="0" smtClean="0"/>
          </a:p>
          <a:p>
            <a:r>
              <a:rPr lang="en-US" sz="1200" dirty="0" smtClean="0"/>
              <a:t>• A higher FCI pre-test score is correlated with lower usage.</a:t>
            </a:r>
          </a:p>
          <a:p>
            <a:endParaRPr lang="en-US" sz="1200" dirty="0" smtClean="0"/>
          </a:p>
          <a:p>
            <a:r>
              <a:rPr lang="en-US" sz="1200" dirty="0" smtClean="0"/>
              <a:t>• L group expect to spend less time studying &amp; high grade</a:t>
            </a:r>
          </a:p>
          <a:p>
            <a:endParaRPr lang="en-US" sz="1200" dirty="0" smtClean="0"/>
          </a:p>
          <a:p>
            <a:r>
              <a:rPr lang="en-US" sz="1200" dirty="0" smtClean="0"/>
              <a:t>• H students expect to spend more time and are less confident of their success.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top</a:t>
            </a:r>
            <a:r>
              <a:rPr lang="en-US" baseline="0" dirty="0" smtClean="0"/>
              <a:t> statement “….” is the main mode for the Medium users, selected by 70% of them. </a:t>
            </a:r>
          </a:p>
          <a:p>
            <a:r>
              <a:rPr lang="en-US" baseline="0" dirty="0" smtClean="0"/>
              <a:t>The second statement “,,,,” 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1,7,2,8,4,3,5,6,9,10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0235A-6177-2443-87D0-561CE64258E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0E8-19B6-3A4A-80F0-B8AAA86D19E8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4A08-9EE5-5C4C-A8DA-13148538E404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8269-4CDA-1840-BFA5-A72278E6EC4C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B0D0-D309-7F44-AAE3-00755E2AE3C3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12DD-F04D-BA46-BD14-8989C14DAA30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E8FC-6F52-8949-9A64-C31FFD9D2FB5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7AC-5704-AE47-AC84-0909770D433D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EF94-27B6-F540-81DC-1AB2BECA60A9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05DE-C97C-B04C-8C70-C00BAD3B841B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C3C-A3C2-6C46-B64D-46F750344F98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D136-F400-4247-A476-BD3B5167555F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F4D6-8989-4E47-A56E-DCA0049E7B8A}" type="datetime1">
              <a:rPr lang="en-US" smtClean="0"/>
              <a:pPr/>
              <a:t>7/14/13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5C61D-1F08-7A4C-9C50-DEB12E600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Macintosh%20HD:Users:qingxu:Desktop:AAPT2013:talk:Chart.docx!OLE_LINK14" TargetMode="Externa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oups.physics.umn.edu/phys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qingxu:Desktop:AAPT2013:talk:Chart.docx!OLE_LINK1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qingxu:Desktop:AAPT2013:talk:Chart.docx!OLE_LINK1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Macintosh%20HD:Users:qingxu:Desktop:AAPT2013:talk:Chart.docx!OLE_LINK7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Macintosh%20HD:Users:qingxu:Desktop:talk:Chart.docx!OLE_LINK3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Macintosh%20HD:Users:qingxu:Desktop:AAPT2013:talk:Chart.docx!OLE_LINK8" TargetMode="Externa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" y="542134"/>
            <a:ext cx="8549640" cy="256817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B405"/>
                </a:solidFill>
                <a:effectLst>
                  <a:innerShdw blurRad="82550" dist="139700" dir="13500000">
                    <a:srgbClr val="000000">
                      <a:alpha val="50000"/>
                    </a:srgbClr>
                  </a:innerShdw>
                </a:effectLst>
              </a:rPr>
              <a:t>Internet coaches for problem-solving in introductory physics:</a:t>
            </a:r>
            <a:r>
              <a:rPr lang="en-US" dirty="0" smtClean="0">
                <a:solidFill>
                  <a:srgbClr val="FFB405"/>
                </a:solidFill>
                <a:effectLst>
                  <a:innerShdw blurRad="82550" dist="1397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br>
              <a:rPr lang="en-US" dirty="0" smtClean="0">
                <a:solidFill>
                  <a:srgbClr val="FFB405"/>
                </a:solidFill>
                <a:effectLst>
                  <a:innerShdw blurRad="82550" dist="1397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en-US" dirty="0" smtClean="0">
                <a:solidFill>
                  <a:srgbClr val="FFB405"/>
                </a:solidFill>
                <a:effectLst>
                  <a:innerShdw blurRad="82550" dist="139700" dir="13500000">
                    <a:srgbClr val="000000">
                      <a:alpha val="50000"/>
                    </a:srgbClr>
                  </a:innerShdw>
                </a:effectLst>
              </a:rPr>
              <a:t>Usage and Usability Studies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3365975"/>
            <a:ext cx="8762999" cy="1752600"/>
          </a:xfrm>
        </p:spPr>
        <p:txBody>
          <a:bodyPr>
            <a:normAutofit/>
          </a:bodyPr>
          <a:lstStyle/>
          <a:p>
            <a:r>
              <a:rPr lang="en-US" sz="2595" dirty="0" smtClean="0">
                <a:solidFill>
                  <a:schemeClr val="tx1"/>
                </a:solidFill>
              </a:rPr>
              <a:t>Evan Frodermann</a:t>
            </a:r>
            <a:r>
              <a:rPr lang="en-US" sz="2595" baseline="30000" dirty="0" smtClean="0">
                <a:solidFill>
                  <a:schemeClr val="tx1"/>
                </a:solidFill>
              </a:rPr>
              <a:t>1</a:t>
            </a:r>
            <a:r>
              <a:rPr lang="en-US" sz="2595" dirty="0" smtClean="0">
                <a:solidFill>
                  <a:schemeClr val="tx1"/>
                </a:solidFill>
              </a:rPr>
              <a:t>, Ken Heller</a:t>
            </a:r>
            <a:r>
              <a:rPr lang="en-US" sz="2595" baseline="30000" dirty="0" smtClean="0">
                <a:solidFill>
                  <a:schemeClr val="tx1"/>
                </a:solidFill>
              </a:rPr>
              <a:t>1</a:t>
            </a:r>
            <a:r>
              <a:rPr lang="en-US" sz="2595" dirty="0" smtClean="0">
                <a:solidFill>
                  <a:schemeClr val="tx1"/>
                </a:solidFill>
              </a:rPr>
              <a:t>, Leon Hsu</a:t>
            </a:r>
            <a:r>
              <a:rPr lang="en-US" sz="2595" baseline="30000" dirty="0" smtClean="0">
                <a:solidFill>
                  <a:schemeClr val="tx1"/>
                </a:solidFill>
              </a:rPr>
              <a:t>1</a:t>
            </a:r>
            <a:r>
              <a:rPr lang="en-US" sz="2595" dirty="0" smtClean="0">
                <a:solidFill>
                  <a:schemeClr val="tx1"/>
                </a:solidFill>
              </a:rPr>
              <a:t>, </a:t>
            </a:r>
            <a:r>
              <a:rPr lang="en-US" sz="2595" dirty="0" err="1" smtClean="0">
                <a:solidFill>
                  <a:schemeClr val="tx1"/>
                </a:solidFill>
              </a:rPr>
              <a:t>Jia</a:t>
            </a:r>
            <a:r>
              <a:rPr lang="en-US" sz="2595" dirty="0" smtClean="0">
                <a:solidFill>
                  <a:schemeClr val="tx1"/>
                </a:solidFill>
              </a:rPr>
              <a:t>-Ling Lin</a:t>
            </a:r>
            <a:r>
              <a:rPr lang="en-US" sz="2595" baseline="30000" dirty="0" smtClean="0">
                <a:solidFill>
                  <a:schemeClr val="tx1"/>
                </a:solidFill>
              </a:rPr>
              <a:t>1</a:t>
            </a:r>
            <a:r>
              <a:rPr lang="en-US" sz="2595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2595" dirty="0" err="1" smtClean="0">
                <a:solidFill>
                  <a:schemeClr val="tx1"/>
                </a:solidFill>
              </a:rPr>
              <a:t>Bijaya</a:t>
            </a:r>
            <a:r>
              <a:rPr lang="en-US" sz="2595" dirty="0" smtClean="0">
                <a:solidFill>
                  <a:schemeClr val="tx1"/>
                </a:solidFill>
              </a:rPr>
              <a:t> Aryal</a:t>
            </a:r>
            <a:r>
              <a:rPr lang="en-US" sz="2595" baseline="30000" dirty="0" smtClean="0">
                <a:solidFill>
                  <a:schemeClr val="tx1"/>
                </a:solidFill>
              </a:rPr>
              <a:t>2</a:t>
            </a:r>
            <a:endParaRPr lang="en-US" sz="2595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1.University of Minnesota–Twin Cities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2.University of Minnesota–Rochester</a:t>
            </a:r>
          </a:p>
          <a:p>
            <a:endParaRPr lang="en-US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12150" y="5883275"/>
            <a:ext cx="54984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Times" charset="0"/>
              </a:rPr>
              <a:t>Supported by NSF </a:t>
            </a:r>
            <a:r>
              <a:rPr lang="en-US" dirty="0">
                <a:latin typeface="Times" charset="0"/>
                <a:cs typeface="Times" charset="0"/>
              </a:rPr>
              <a:t>DUE </a:t>
            </a:r>
            <a:r>
              <a:rPr lang="en-US" dirty="0" smtClean="0">
                <a:latin typeface="Times" charset="0"/>
                <a:cs typeface="Times" charset="0"/>
              </a:rPr>
              <a:t>#0715615 and DUE-1226197. </a:t>
            </a:r>
          </a:p>
          <a:p>
            <a:r>
              <a:rPr lang="en-US" dirty="0" smtClean="0">
                <a:latin typeface="Times" charset="0"/>
                <a:cs typeface="Times" charset="0"/>
              </a:rPr>
              <a:t>and by </a:t>
            </a:r>
            <a:r>
              <a:rPr lang="en-US" dirty="0">
                <a:latin typeface="Times" charset="0"/>
                <a:cs typeface="Times" charset="0"/>
              </a:rPr>
              <a:t>the </a:t>
            </a:r>
            <a:r>
              <a:rPr lang="en-US" dirty="0" smtClean="0">
                <a:latin typeface="Times" charset="0"/>
                <a:cs typeface="Times" charset="0"/>
              </a:rPr>
              <a:t>University </a:t>
            </a:r>
            <a:r>
              <a:rPr lang="en-US" dirty="0">
                <a:latin typeface="Times" charset="0"/>
                <a:cs typeface="Times" charset="0"/>
              </a:rPr>
              <a:t>of Minnesota</a:t>
            </a:r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1329" t="11388" r="21181" b="11189"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6" descr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1028700" cy="6096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41960" y="2692162"/>
            <a:ext cx="8549639" cy="764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 by: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Qing (Xu) Ryan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1" y="3491941"/>
            <a:ext cx="8762999" cy="1017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1001" y="5118756"/>
            <a:ext cx="8549639" cy="7645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 defTabSz="91440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altLang="zh-CN" sz="3143" dirty="0" smtClean="0">
                <a:effectLst>
                  <a:outerShdw blurRad="50800" dist="38100" dir="2700000" algn="tl" rotWithShape="0">
                    <a:schemeClr val="tx1">
                      <a:lumMod val="85000"/>
                      <a:lumOff val="15000"/>
                      <a:alpha val="43000"/>
                    </a:schemeClr>
                  </a:outerShdw>
                </a:effectLst>
              </a:rPr>
              <a:t>AAPT Summer 2013 Meeting</a:t>
            </a:r>
          </a:p>
          <a:p>
            <a:pPr algn="ctr" defTabSz="91440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altLang="zh-CN" sz="3143" dirty="0" smtClean="0">
                <a:effectLst>
                  <a:outerShdw blurRad="50800" dist="38100" dir="2700000" algn="tl" rotWithShape="0">
                    <a:schemeClr val="tx1">
                      <a:lumMod val="85000"/>
                      <a:lumOff val="15000"/>
                      <a:alpha val="43000"/>
                    </a:schemeClr>
                  </a:outerShdw>
                </a:effectLst>
              </a:rPr>
              <a:t>Portland, Oregon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23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Forced ranking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3527" y="1336934"/>
            <a:ext cx="8397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Rank the components of the physics class in order from the most useful (10) to least useful (1) to your learning. Do not use any ties.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2983" y="4775008"/>
            <a:ext cx="9071017" cy="15813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smtClean="0"/>
              <a:t>Top 3: </a:t>
            </a:r>
            <a:r>
              <a:rPr lang="en-US" sz="2400" u="sng" dirty="0" smtClean="0"/>
              <a:t>Lectures</a:t>
            </a:r>
            <a:r>
              <a:rPr lang="en-US" sz="2400" dirty="0" smtClean="0"/>
              <a:t>, </a:t>
            </a:r>
            <a:r>
              <a:rPr lang="en-US" sz="2400" u="sng" dirty="0" smtClean="0"/>
              <a:t>homework</a:t>
            </a:r>
            <a:r>
              <a:rPr lang="en-US" sz="2400" dirty="0" smtClean="0"/>
              <a:t>, </a:t>
            </a:r>
            <a:r>
              <a:rPr lang="en-US" sz="2400" u="sng" dirty="0" smtClean="0"/>
              <a:t>Computer coaches </a:t>
            </a:r>
            <a:r>
              <a:rPr lang="en-US" sz="2400" dirty="0" smtClean="0"/>
              <a:t>(High &amp; Medium Users)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       ahead of </a:t>
            </a:r>
            <a:r>
              <a:rPr lang="en-US" sz="2400" u="sng" dirty="0" smtClean="0"/>
              <a:t>textbook</a:t>
            </a:r>
            <a:r>
              <a:rPr lang="en-US" sz="2400" dirty="0" smtClean="0"/>
              <a:t>, </a:t>
            </a:r>
            <a:r>
              <a:rPr lang="en-US" sz="2400" u="sng" dirty="0" smtClean="0"/>
              <a:t>labs</a:t>
            </a:r>
            <a:r>
              <a:rPr lang="en-US" sz="2400" dirty="0" smtClean="0"/>
              <a:t>, and problem-solving </a:t>
            </a:r>
            <a:r>
              <a:rPr lang="en-US" sz="2429" u="sng" dirty="0" smtClean="0"/>
              <a:t>discussion</a:t>
            </a:r>
            <a:r>
              <a:rPr lang="en-US" sz="2429" dirty="0" smtClean="0"/>
              <a:t>  sections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smtClean="0"/>
              <a:t>Lectures, Discussion, Labs, Computer coaches, Text book, Tutor room, Doing the homework, Clicker questions, The Competent Problem solver, Feedback from WebAssign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       (in the order that was given on the survey)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353527" y="2324389"/>
          <a:ext cx="8131100" cy="2129136"/>
        </p:xfrm>
        <a:graphic>
          <a:graphicData uri="http://schemas.openxmlformats.org/presentationml/2006/ole">
            <p:oleObj spid="_x0000_s58383" name="Document" r:id="rId4" imgW="5626100" imgH="14732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Summary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125"/>
            <a:ext cx="8229600" cy="2002112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significant number of students use the coaches.</a:t>
            </a:r>
          </a:p>
          <a:p>
            <a:r>
              <a:rPr lang="en-US" sz="2800" dirty="0" smtClean="0"/>
              <a:t>Female, less-prepared students, students with less-confidence tend to use the coaches.</a:t>
            </a:r>
          </a:p>
          <a:p>
            <a:r>
              <a:rPr lang="en-US" sz="2800" dirty="0" smtClean="0"/>
              <a:t>Different usage patterns.</a:t>
            </a:r>
          </a:p>
          <a:p>
            <a:r>
              <a:rPr lang="en-US" sz="2800" dirty="0" smtClean="0"/>
              <a:t>We will use this information to adjust the design for next version of computer coaches. </a:t>
            </a:r>
          </a:p>
          <a:p>
            <a:pPr>
              <a:buNone/>
            </a:pPr>
            <a:r>
              <a:rPr lang="en-US" sz="2800" dirty="0" smtClean="0"/>
              <a:t>    (Evan’s Talk--- Coming up next !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 contourW="12700">
              <a:bevelT w="38100" h="38100" prst="angle"/>
              <a:bevelB w="38100" h="38100" prst="convex"/>
              <a:extrusionClr>
                <a:schemeClr val="accent6"/>
              </a:extrusionClr>
              <a:contourClr>
                <a:schemeClr val="accent6"/>
              </a:contourClr>
            </a:sp3d>
          </a:bodyPr>
          <a:lstStyle/>
          <a:p>
            <a:r>
              <a:rPr lang="en-US" sz="8000" dirty="0" smtClean="0">
                <a:solidFill>
                  <a:srgbClr val="FF6600"/>
                </a:solidFill>
                <a:latin typeface="Haettenschweiler"/>
              </a:rPr>
              <a:t>Thank you!</a:t>
            </a:r>
            <a:endParaRPr lang="en-US" sz="8000" dirty="0">
              <a:solidFill>
                <a:srgbClr val="FF6600"/>
              </a:solidFill>
              <a:latin typeface="Haettenschweil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For further information: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Visit our posters (PST2C14 and PST2C10, 9:15- 10:00 am, Wed 07/17 )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/>
              <a:t>Visit our website </a:t>
            </a:r>
            <a:r>
              <a:rPr lang="en-US" sz="2400" dirty="0" smtClean="0">
                <a:hlinkClick r:id="rId2"/>
              </a:rPr>
              <a:t>http://groups.physics.umn.edu/physed</a:t>
            </a:r>
            <a:r>
              <a:rPr lang="en-US" sz="2400" dirty="0" smtClean="0"/>
              <a:t> where you can try working version of the coaches.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Final exam scores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242998" y="2245895"/>
          <a:ext cx="8443802" cy="1372356"/>
        </p:xfrm>
        <a:graphic>
          <a:graphicData uri="http://schemas.openxmlformats.org/presentationml/2006/ole">
            <p:oleObj spid="_x0000_s73739" name="Document" r:id="rId3" imgW="5626100" imgH="9144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FCI post and gain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0" y="1878903"/>
          <a:ext cx="9178945" cy="2695255"/>
        </p:xfrm>
        <a:graphic>
          <a:graphicData uri="http://schemas.openxmlformats.org/presentationml/2006/ole">
            <p:oleObj spid="_x0000_s114691" name="Document" r:id="rId3" imgW="6184900" imgH="18161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40" y="0"/>
            <a:ext cx="8453543" cy="10107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End-semester survey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764558" y="1010720"/>
          <a:ext cx="7922241" cy="3628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460" y="4638948"/>
            <a:ext cx="8978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A: </a:t>
            </a:r>
            <a:r>
              <a:rPr lang="en-US" sz="2400" dirty="0" smtClean="0"/>
              <a:t>Strongly agree  </a:t>
            </a:r>
            <a:r>
              <a:rPr lang="en-US" sz="2400" b="1" dirty="0" smtClean="0"/>
              <a:t>B:</a:t>
            </a:r>
            <a:r>
              <a:rPr lang="en-US" sz="2400" dirty="0" smtClean="0"/>
              <a:t> Agree  </a:t>
            </a:r>
            <a:r>
              <a:rPr lang="en-US" sz="2400" b="1" dirty="0" smtClean="0"/>
              <a:t>C: </a:t>
            </a:r>
            <a:r>
              <a:rPr lang="en-US" sz="2400" dirty="0" smtClean="0"/>
              <a:t>Neither </a:t>
            </a:r>
            <a:r>
              <a:rPr lang="en-US" sz="2400" b="1" dirty="0" smtClean="0"/>
              <a:t>D:</a:t>
            </a:r>
            <a:r>
              <a:rPr lang="en-US" sz="2400" dirty="0" smtClean="0"/>
              <a:t> Disagree </a:t>
            </a:r>
            <a:r>
              <a:rPr lang="en-US" sz="2400" b="1" dirty="0" smtClean="0"/>
              <a:t>E:</a:t>
            </a:r>
            <a:r>
              <a:rPr lang="en-US" sz="2400" dirty="0" smtClean="0"/>
              <a:t> Strongly disagree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9465" y="5182848"/>
          <a:ext cx="4485411" cy="15150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3717"/>
                <a:gridCol w="1269955"/>
                <a:gridCol w="1334748"/>
                <a:gridCol w="1296991"/>
              </a:tblGrid>
              <a:tr h="409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or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or E</a:t>
                      </a:r>
                      <a:endParaRPr lang="en-US" dirty="0"/>
                    </a:p>
                  </a:txBody>
                  <a:tcPr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</a:p>
                  </a:txBody>
                  <a:tcPr marL="12700" marR="12700" marT="12700" marB="0" anchor="b"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12700" marR="12700" marT="12700" marB="0" anchor="b"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40" y="0"/>
            <a:ext cx="8453543" cy="9395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End-semester survey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65940" y="939536"/>
          <a:ext cx="7814685" cy="340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5460" y="4387701"/>
            <a:ext cx="8978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A: </a:t>
            </a:r>
            <a:r>
              <a:rPr lang="en-US" sz="2400" dirty="0" smtClean="0"/>
              <a:t>Strongly agree  </a:t>
            </a:r>
            <a:r>
              <a:rPr lang="en-US" sz="2400" b="1" dirty="0" smtClean="0"/>
              <a:t>B:</a:t>
            </a:r>
            <a:r>
              <a:rPr lang="en-US" sz="2400" dirty="0" smtClean="0"/>
              <a:t> Agree  </a:t>
            </a:r>
            <a:r>
              <a:rPr lang="en-US" sz="2400" b="1" dirty="0" smtClean="0"/>
              <a:t>C: </a:t>
            </a:r>
            <a:r>
              <a:rPr lang="en-US" sz="2400" dirty="0" smtClean="0"/>
              <a:t>Neither </a:t>
            </a:r>
            <a:r>
              <a:rPr lang="en-US" sz="2400" b="1" dirty="0" smtClean="0"/>
              <a:t>D:</a:t>
            </a:r>
            <a:r>
              <a:rPr lang="en-US" sz="2400" dirty="0" smtClean="0"/>
              <a:t> Disagree </a:t>
            </a:r>
            <a:r>
              <a:rPr lang="en-US" sz="2400" b="1" dirty="0" smtClean="0"/>
              <a:t>E:</a:t>
            </a:r>
            <a:r>
              <a:rPr lang="en-US" sz="2400" dirty="0" smtClean="0"/>
              <a:t> Strongly disagree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08859" y="5027352"/>
          <a:ext cx="4485411" cy="15150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3717"/>
                <a:gridCol w="1269955"/>
                <a:gridCol w="1334748"/>
                <a:gridCol w="1296991"/>
              </a:tblGrid>
              <a:tr h="409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or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or E</a:t>
                      </a:r>
                      <a:endParaRPr lang="en-US" dirty="0"/>
                    </a:p>
                  </a:txBody>
                  <a:tcPr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latin typeface="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"/>
                        </a:rPr>
                        <a:t>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"/>
                        </a:rPr>
                        <a:t>12%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"/>
                        </a:rPr>
                        <a:t>19%</a:t>
                      </a:r>
                    </a:p>
                  </a:txBody>
                  <a:tcPr marL="12700" marR="12700" marT="12700" marB="0" anchor="b"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"/>
                        </a:rPr>
                        <a:t>63%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"/>
                        </a:rPr>
                        <a:t>33%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"/>
                        </a:rPr>
                        <a:t>45%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"/>
                        </a:rPr>
                        <a:t>28%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"/>
                        </a:rPr>
                        <a:t>28%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40" y="0"/>
            <a:ext cx="8453543" cy="10625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End-semester survey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77521" y="1062551"/>
          <a:ext cx="7218009" cy="357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103" y="4638946"/>
            <a:ext cx="8978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A: </a:t>
            </a:r>
            <a:r>
              <a:rPr lang="en-US" sz="2400" dirty="0" smtClean="0"/>
              <a:t>Strongly agree  </a:t>
            </a:r>
            <a:r>
              <a:rPr lang="en-US" sz="2400" b="1" dirty="0" smtClean="0"/>
              <a:t>B:</a:t>
            </a:r>
            <a:r>
              <a:rPr lang="en-US" sz="2400" dirty="0" smtClean="0"/>
              <a:t> Agree  </a:t>
            </a:r>
            <a:r>
              <a:rPr lang="en-US" sz="2400" b="1" dirty="0" smtClean="0"/>
              <a:t>C: </a:t>
            </a:r>
            <a:r>
              <a:rPr lang="en-US" sz="2400" dirty="0" smtClean="0"/>
              <a:t>Neither </a:t>
            </a:r>
            <a:r>
              <a:rPr lang="en-US" sz="2400" b="1" dirty="0" smtClean="0"/>
              <a:t>D:</a:t>
            </a:r>
            <a:r>
              <a:rPr lang="en-US" sz="2400" dirty="0" smtClean="0"/>
              <a:t> Disagree </a:t>
            </a:r>
            <a:r>
              <a:rPr lang="en-US" sz="2400" b="1" dirty="0" smtClean="0"/>
              <a:t>E:</a:t>
            </a:r>
            <a:r>
              <a:rPr lang="en-US" sz="2400" dirty="0" smtClean="0"/>
              <a:t> Strongly disagree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68039" y="5208764"/>
          <a:ext cx="4485411" cy="15150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3717"/>
                <a:gridCol w="1269955"/>
                <a:gridCol w="1334748"/>
                <a:gridCol w="1296991"/>
              </a:tblGrid>
              <a:tr h="409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or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or E</a:t>
                      </a:r>
                      <a:endParaRPr lang="en-US" dirty="0"/>
                    </a:p>
                  </a:txBody>
                  <a:tcPr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12700" marR="12700" marT="12700" marB="0" anchor="b"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</a:tr>
              <a:tr h="368531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Developing version 2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17638"/>
            <a:ext cx="7507870" cy="2093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027" dirty="0" smtClean="0"/>
              <a:t>Better address the needs of the H and M user population</a:t>
            </a:r>
          </a:p>
          <a:p>
            <a:pPr>
              <a:buFont typeface="Wingdings" charset="2"/>
              <a:buChar char="q"/>
            </a:pPr>
            <a:r>
              <a:rPr lang="en-US" sz="3200" dirty="0" smtClean="0"/>
              <a:t>      </a:t>
            </a:r>
            <a:r>
              <a:rPr lang="en-US" sz="2595" dirty="0" smtClean="0"/>
              <a:t>H_ encourage bypassing detailed coaching  </a:t>
            </a:r>
          </a:p>
          <a:p>
            <a:pPr>
              <a:buFont typeface="Wingdings" charset="2"/>
              <a:buChar char="q"/>
            </a:pPr>
            <a:r>
              <a:rPr lang="en-US" sz="3200" dirty="0" smtClean="0"/>
              <a:t>      </a:t>
            </a:r>
            <a:r>
              <a:rPr lang="en-US" sz="2595" dirty="0" smtClean="0"/>
              <a:t>M_ adjust decision grain sizes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511958" y="3584575"/>
          <a:ext cx="554990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Design components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023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141413"/>
                </a:solidFill>
                <a:latin typeface="Arial"/>
                <a:cs typeface="Arial"/>
              </a:rPr>
              <a:t>Software Framework: “Intelligent” Tutors</a:t>
            </a:r>
          </a:p>
          <a:p>
            <a:pPr>
              <a:buNone/>
            </a:pPr>
            <a:endParaRPr lang="en-US" dirty="0" smtClean="0">
              <a:solidFill>
                <a:srgbClr val="141413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141413"/>
                </a:solidFill>
                <a:latin typeface="Arial"/>
                <a:cs typeface="Arial"/>
              </a:rPr>
              <a:t>Pedagogy Framework:</a:t>
            </a:r>
          </a:p>
          <a:p>
            <a:pPr>
              <a:buNone/>
            </a:pPr>
            <a:r>
              <a:rPr lang="en-US" dirty="0" smtClean="0"/>
              <a:t>      Cognitive Apprenticeship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Modeling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Coaching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Fading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Scaffolding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141413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141413"/>
                </a:solidFill>
                <a:latin typeface="Arial"/>
                <a:cs typeface="Arial"/>
              </a:rPr>
              <a:t>Research Basis: </a:t>
            </a:r>
          </a:p>
          <a:p>
            <a:pPr>
              <a:buNone/>
            </a:pPr>
            <a:r>
              <a:rPr lang="en-US" dirty="0" smtClean="0">
                <a:solidFill>
                  <a:srgbClr val="141413"/>
                </a:solidFill>
                <a:latin typeface="Arial"/>
                <a:cs typeface="Arial"/>
              </a:rPr>
              <a:t>     </a:t>
            </a:r>
            <a:r>
              <a:rPr lang="en-US" dirty="0" smtClean="0"/>
              <a:t>Expert &amp; Novices differences in problem solving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34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Design Process Cycle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2120" y="1574608"/>
            <a:ext cx="2741458" cy="6660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Prototypes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641875"/>
            <a:ext cx="2741458" cy="6660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Assessment</a:t>
            </a:r>
          </a:p>
          <a:p>
            <a:pPr algn="ctr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Usage &amp; Usability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5342" y="4641875"/>
            <a:ext cx="2741458" cy="66605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Large-scale Implementation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19993116">
            <a:off x="6504466" y="1440404"/>
            <a:ext cx="947023" cy="316980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5400000">
            <a:off x="3853290" y="3759622"/>
            <a:ext cx="947023" cy="484373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rot="12234544">
            <a:off x="1473644" y="1469437"/>
            <a:ext cx="947023" cy="301573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342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Usage &amp; Usability Studies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82458" y="1186180"/>
            <a:ext cx="7772400" cy="426912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Who will naturally use such coaches? 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US" sz="2800" dirty="0" smtClean="0"/>
              <a:t>    </a:t>
            </a:r>
            <a:r>
              <a:rPr lang="en-US" sz="2400" dirty="0" smtClean="0"/>
              <a:t>subpopulation characteristics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How do students use them? 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US" sz="2800" dirty="0" smtClean="0"/>
              <a:t>    </a:t>
            </a:r>
            <a:r>
              <a:rPr lang="en-US" sz="2400" dirty="0" smtClean="0"/>
              <a:t>usage characteristics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Do the students perceive them as useful? 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How to use this information to guide future development ? (Evan’s talk)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56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Implementation tests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444"/>
            <a:ext cx="8229600" cy="5204504"/>
          </a:xfrm>
        </p:spPr>
        <p:txBody>
          <a:bodyPr>
            <a:normAutofit fontScale="85000" lnSpcReduction="20000"/>
          </a:bodyPr>
          <a:lstStyle/>
          <a:p>
            <a:r>
              <a:rPr lang="en-US" sz="3027" dirty="0" smtClean="0"/>
              <a:t>35 coached problems were incorporated into 2 sections of calculus-based introductory mechanics course in Spring 2013 (148 students/103 students).</a:t>
            </a:r>
          </a:p>
          <a:p>
            <a:r>
              <a:rPr lang="en-US" sz="3027" dirty="0" smtClean="0"/>
              <a:t>Students were required to complete their homework using WebAssign; coaches were available to help with some problems</a:t>
            </a:r>
          </a:p>
          <a:p>
            <a:r>
              <a:rPr lang="en-US" sz="3027" dirty="0" smtClean="0"/>
              <a:t>Data collected includes:</a:t>
            </a:r>
          </a:p>
          <a:p>
            <a:pPr lvl="1">
              <a:buFont typeface="Wingdings" charset="2"/>
              <a:buChar char="q"/>
            </a:pPr>
            <a:r>
              <a:rPr lang="en-US" sz="2595" dirty="0" smtClean="0"/>
              <a:t>  Pre/post-test scores (FCI/Math/CLASS)</a:t>
            </a:r>
          </a:p>
          <a:p>
            <a:pPr lvl="1">
              <a:buFont typeface="Wingdings" charset="2"/>
              <a:buChar char="q"/>
            </a:pPr>
            <a:r>
              <a:rPr lang="en-US" sz="2595" dirty="0" smtClean="0"/>
              <a:t>  13 written problem solutions from 4 midterms (2 problems each) and a final exam (5 problems)</a:t>
            </a:r>
          </a:p>
          <a:p>
            <a:pPr lvl="1">
              <a:buFont typeface="Wingdings" charset="2"/>
              <a:buChar char="q"/>
            </a:pPr>
            <a:r>
              <a:rPr lang="en-US" sz="2595" dirty="0" smtClean="0"/>
              <a:t>  Two surveys of student opinions regarding the coaches (mid &amp; end semester)</a:t>
            </a:r>
          </a:p>
          <a:p>
            <a:pPr lvl="1">
              <a:buFont typeface="Wingdings" charset="2"/>
              <a:buChar char="q"/>
            </a:pPr>
            <a:r>
              <a:rPr lang="en-US" sz="2595" dirty="0" smtClean="0"/>
              <a:t>  Keystrokes data monitoring students’ use</a:t>
            </a:r>
          </a:p>
          <a:p>
            <a:pPr lvl="1">
              <a:buFont typeface="Wingdings" charset="2"/>
              <a:buChar char="q"/>
            </a:pPr>
            <a:endParaRPr lang="en-US" sz="2595" dirty="0" smtClean="0"/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No credits for using the coaches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99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342" y="76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User Characteristics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8461" y="1186179"/>
            <a:ext cx="9058148" cy="5349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3 User populations (</a:t>
            </a:r>
            <a:r>
              <a:rPr lang="en-US" sz="2800" dirty="0" err="1" smtClean="0"/>
              <a:t>m:male</a:t>
            </a:r>
            <a:r>
              <a:rPr lang="en-US" sz="2800" dirty="0" smtClean="0"/>
              <a:t>; </a:t>
            </a:r>
            <a:r>
              <a:rPr lang="en-US" sz="2800" dirty="0" err="1" smtClean="0"/>
              <a:t>f:female</a:t>
            </a:r>
            <a:r>
              <a:rPr lang="en-US" sz="2800" dirty="0" smtClean="0"/>
              <a:t>)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US" sz="2400" dirty="0" smtClean="0"/>
              <a:t>   H group   (heavy user): 80-100% (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=49 (20% of N), 65%m,35%f)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US" sz="2400" dirty="0" smtClean="0"/>
              <a:t>   M group (medium user) :  40-60% (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=38 (15% of N), 55%m,45%f)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US" sz="2400" dirty="0" smtClean="0"/>
              <a:t>   L group (Light/Non user) : 0-20%  (n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=72 (29% of N), 85%m,15%f)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  Entire class (N=251, 70%m,30%f)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511958" y="3584575"/>
          <a:ext cx="554990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56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76" y="256460"/>
            <a:ext cx="6889792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Expectations of the class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41265" y="2122062"/>
          <a:ext cx="8662737" cy="2125579"/>
        </p:xfrm>
        <a:graphic>
          <a:graphicData uri="http://schemas.openxmlformats.org/presentationml/2006/ole">
            <p:oleObj spid="_x0000_s24591" name="Document" r:id="rId4" imgW="5486400" imgH="134620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0" y="2202853"/>
          <a:ext cx="8743950" cy="2352174"/>
        </p:xfrm>
        <a:graphic>
          <a:graphicData uri="http://schemas.openxmlformats.org/presentationml/2006/ole">
            <p:oleObj spid="_x0000_s88067" name="Document" r:id="rId4" imgW="6515100" imgH="1752600" progId="Word.Document.12">
              <p:link updateAutomatic="1"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77876" y="256460"/>
            <a:ext cx="68897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Pre_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FCI &amp; Gender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User approach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5C61D-1F08-7A4C-9C50-DEB12E600CC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464419" y="2177253"/>
          <a:ext cx="7968995" cy="2428475"/>
        </p:xfrm>
        <a:graphic>
          <a:graphicData uri="http://schemas.openxmlformats.org/presentationml/2006/ole">
            <p:oleObj spid="_x0000_s46098" name="Document" r:id="rId4" imgW="5626100" imgH="17145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3565</TotalTime>
  <Words>1399</Words>
  <Application>Microsoft Macintosh PowerPoint</Application>
  <PresentationFormat>On-screen Show (4:3)</PresentationFormat>
  <Paragraphs>206</Paragraphs>
  <Slides>18</Slides>
  <Notes>12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Office Theme</vt:lpstr>
      <vt:lpstr>Macintosh HD:Users:qingxu:Desktop:AAPT2013:talk:Chart.docx!OLE_LINK7</vt:lpstr>
      <vt:lpstr>Macintosh HD:Users:qingxu:Desktop:talk:Chart.docx!OLE_LINK3</vt:lpstr>
      <vt:lpstr>Macintosh HD:Users:qingxu:Desktop:AAPT2013:talk:Chart.docx!OLE_LINK8</vt:lpstr>
      <vt:lpstr>Macintosh HD:Users:qingxu:Desktop:AAPT2013:talk:Chart.docx!OLE_LINK14</vt:lpstr>
      <vt:lpstr>Macintosh HD:Users:qingxu:Desktop:AAPT2013:talk:Chart.docx!OLE_LINK13</vt:lpstr>
      <vt:lpstr>Macintosh HD:Users:qingxu:Desktop:AAPT2013:talk:Chart.docx!OLE_LINK12</vt:lpstr>
      <vt:lpstr>Internet coaches for problem-solving in introductory physics:  Usage and Usability Studies </vt:lpstr>
      <vt:lpstr>Design components</vt:lpstr>
      <vt:lpstr>Design Process Cycle</vt:lpstr>
      <vt:lpstr>Usage &amp; Usability Studies</vt:lpstr>
      <vt:lpstr>Implementation tests</vt:lpstr>
      <vt:lpstr>User Characteristics</vt:lpstr>
      <vt:lpstr>Expectations of the class</vt:lpstr>
      <vt:lpstr>Slide 8</vt:lpstr>
      <vt:lpstr>User approach</vt:lpstr>
      <vt:lpstr>Forced ranking</vt:lpstr>
      <vt:lpstr>Summary</vt:lpstr>
      <vt:lpstr>Thank you!</vt:lpstr>
      <vt:lpstr>Final exam scores</vt:lpstr>
      <vt:lpstr>FCI post and gain</vt:lpstr>
      <vt:lpstr>End-semester survey</vt:lpstr>
      <vt:lpstr>End-semester survey</vt:lpstr>
      <vt:lpstr>End-semester survey</vt:lpstr>
      <vt:lpstr>Developing version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coaches for problem-solving in introductory physics: Experimental design </dc:title>
  <dc:creator>CEHD</dc:creator>
  <cp:lastModifiedBy>Qing Xu</cp:lastModifiedBy>
  <cp:revision>270</cp:revision>
  <dcterms:created xsi:type="dcterms:W3CDTF">2013-07-14T21:14:41Z</dcterms:created>
  <dcterms:modified xsi:type="dcterms:W3CDTF">2013-07-14T21:24:31Z</dcterms:modified>
</cp:coreProperties>
</file>