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6"/>
  </p:notesMasterIdLst>
  <p:sldIdLst>
    <p:sldId id="256" r:id="rId2"/>
    <p:sldId id="275" r:id="rId3"/>
    <p:sldId id="261" r:id="rId4"/>
    <p:sldId id="272" r:id="rId5"/>
    <p:sldId id="265" r:id="rId6"/>
    <p:sldId id="266" r:id="rId7"/>
    <p:sldId id="267" r:id="rId8"/>
    <p:sldId id="270" r:id="rId9"/>
    <p:sldId id="282" r:id="rId10"/>
    <p:sldId id="285" r:id="rId11"/>
    <p:sldId id="288" r:id="rId12"/>
    <p:sldId id="290" r:id="rId13"/>
    <p:sldId id="274" r:id="rId14"/>
    <p:sldId id="284" r:id="rId15"/>
    <p:sldId id="276" r:id="rId16"/>
    <p:sldId id="277" r:id="rId17"/>
    <p:sldId id="278" r:id="rId18"/>
    <p:sldId id="280" r:id="rId19"/>
    <p:sldId id="279" r:id="rId20"/>
    <p:sldId id="286" r:id="rId21"/>
    <p:sldId id="287" r:id="rId22"/>
    <p:sldId id="281" r:id="rId23"/>
    <p:sldId id="283" r:id="rId24"/>
    <p:sldId id="28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BD1B-733E-4CC9-941D-190A6E2744B5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BCDFE-A748-4C71-82D8-9F108C72E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2.5% of individual faculty artifacts don’t fit into at least one rubric category (meaning 97.5% do)</a:t>
            </a:r>
          </a:p>
          <a:p>
            <a:pPr lvl="1" eaLnBrk="1" hangingPunct="1"/>
            <a:r>
              <a:rPr lang="en-US" sz="2400" dirty="0" smtClean="0"/>
              <a:t>Examples that don’t fit:  confidence, very vague ideas</a:t>
            </a:r>
          </a:p>
          <a:p>
            <a:pPr eaLnBrk="1" hangingPunct="1"/>
            <a:r>
              <a:rPr lang="en-US" sz="2800" dirty="0" smtClean="0"/>
              <a:t>Individual category focus</a:t>
            </a:r>
          </a:p>
          <a:p>
            <a:pPr lvl="1" eaLnBrk="1" hangingPunct="1"/>
            <a:r>
              <a:rPr lang="en-US" sz="2400" dirty="0" smtClean="0"/>
              <a:t>PA has the highest percentage overall</a:t>
            </a:r>
          </a:p>
          <a:p>
            <a:pPr lvl="1" eaLnBrk="1" hangingPunct="1"/>
            <a:r>
              <a:rPr lang="en-US" sz="2400" dirty="0" smtClean="0"/>
              <a:t>UD and SAP are second most</a:t>
            </a:r>
          </a:p>
          <a:p>
            <a:pPr lvl="1" eaLnBrk="1" hangingPunct="1"/>
            <a:r>
              <a:rPr lang="en-US" sz="2400" dirty="0" smtClean="0"/>
              <a:t>MP and LP are focused on but not as much as the other three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BCDFE-A748-4C71-82D8-9F108C72E0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BCDFE-A748-4C71-82D8-9F108C72E0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E1EF6-01E7-4170-A790-69B1FF0C1C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B50D4-3237-4380-8B9D-71F3A485C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501B3-0D8C-4807-A8A7-D49203FB5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4B97-230C-40A1-BBA3-9368CCB9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135C7-A3BC-4F24-8857-71FAF00E7A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37F6D-3A05-4191-9264-6E9C8A93BB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31B0-9609-404D-A092-EB69307C6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26EE-FE7E-4189-B377-D092C9A0D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65909-C11E-480D-A773-E64DA3084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370CB-E53B-472F-8187-A9FCB20BB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AF72A-3758-48CF-B9F1-079B3FB26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C76F7-B7E3-48E8-BFBA-B3FB84338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719FB6-D260-4252-A9AB-9A72348BF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physics.umn.edu/physe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Mapping Student Solution Rubric Categories to Faculty Perceptions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Andrew J. Mason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Brita Nellermoe</a:t>
            </a:r>
            <a:r>
              <a:rPr lang="en-US" sz="2400" baseline="30000" dirty="0" smtClean="0"/>
              <a:t>1,2</a:t>
            </a:r>
          </a:p>
          <a:p>
            <a:pPr eaLnBrk="1" hangingPunct="1">
              <a:lnSpc>
                <a:spcPct val="80000"/>
              </a:lnSpc>
            </a:pPr>
            <a:endParaRPr lang="en-US" sz="16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aseline="30000" dirty="0" smtClean="0"/>
              <a:t>1</a:t>
            </a:r>
            <a:r>
              <a:rPr lang="en-US" sz="1600" dirty="0" smtClean="0"/>
              <a:t>Physics Education Research and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University of Minnesota, Twin Cities, Minneapolis, MN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aseline="30000" dirty="0" smtClean="0"/>
              <a:t>2</a:t>
            </a:r>
            <a:r>
              <a:rPr lang="en-US" sz="1600" dirty="0" smtClean="0"/>
              <a:t>University of St. Thomas, St. Paul, MN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AAPT </a:t>
            </a:r>
            <a:r>
              <a:rPr lang="en-US" sz="1600" dirty="0" smtClean="0"/>
              <a:t>Winter Meeting</a:t>
            </a:r>
            <a:r>
              <a:rPr lang="en-US" sz="1600" dirty="0" smtClean="0"/>
              <a:t>, Jacksonville, FL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January </a:t>
            </a:r>
            <a:r>
              <a:rPr lang="en-US" sz="1600" dirty="0" smtClean="0"/>
              <a:t>11, </a:t>
            </a:r>
            <a:r>
              <a:rPr lang="en-US" sz="1600" dirty="0" smtClean="0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Interviewer 1: focus on short, individual phrases; directs faculty more</a:t>
            </a:r>
          </a:p>
          <a:p>
            <a:pPr lvl="1"/>
            <a:r>
              <a:rPr lang="en-US" i="1" dirty="0" smtClean="0"/>
              <a:t>I1: “Just tell me the names [of things you would recommend for students to do while problem solving].”  </a:t>
            </a:r>
            <a:r>
              <a:rPr lang="en-US" dirty="0" smtClean="0"/>
              <a:t>F5: “Well, one of the things is definitely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drawing a picture</a:t>
            </a:r>
            <a:r>
              <a:rPr lang="en-US" dirty="0" smtClean="0"/>
              <a:t>.  I think that’s… if not drawing at least have a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mental picture in mind. </a:t>
            </a:r>
            <a:r>
              <a:rPr lang="en-US" dirty="0" smtClean="0"/>
              <a:t>… I think another piece… is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identifying the tools that you’re going to use to solve this thing. </a:t>
            </a:r>
            <a:r>
              <a:rPr lang="en-US" dirty="0" smtClean="0"/>
              <a:t> And by that I mean is it a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conservation of energy, </a:t>
            </a:r>
            <a:r>
              <a:rPr lang="en-US" dirty="0" smtClean="0"/>
              <a:t>is it uniform circular motion… ”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 artifacts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Faculty Category Artifacts</a:t>
            </a:r>
            <a:br>
              <a:rPr lang="en-US" dirty="0" smtClean="0"/>
            </a:br>
            <a:r>
              <a:rPr lang="en-US" sz="4000" dirty="0" smtClean="0"/>
              <a:t>Per Interviewer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Interviewer 2: focus on longer phrases, and maybe paraphrase for writing artifacts</a:t>
            </a:r>
          </a:p>
          <a:p>
            <a:pPr lvl="1"/>
            <a:r>
              <a:rPr lang="en-US" dirty="0" smtClean="0"/>
              <a:t>F6: “And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 don’t think [problem solving is] something that happens overnight, </a:t>
            </a:r>
            <a:r>
              <a:rPr lang="en-US" dirty="0" smtClean="0"/>
              <a:t>I think it’s something that has to develop through the years.  </a:t>
            </a:r>
            <a:r>
              <a:rPr lang="en-US" i="1" dirty="0" smtClean="0"/>
              <a:t>I2:  “Ok.”  </a:t>
            </a:r>
            <a:r>
              <a:rPr lang="en-US" dirty="0" smtClean="0"/>
              <a:t>F6: “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Once in a while we’ll spend one whole hour on just a problem and investigating.  That happens.  And then we have dead ends</a:t>
            </a:r>
            <a:r>
              <a:rPr lang="en-US" dirty="0" smtClean="0"/>
              <a:t>…”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en-US" i="1" dirty="0" smtClean="0"/>
              <a:t>I2: “Anything else?”  </a:t>
            </a:r>
            <a:r>
              <a:rPr lang="en-US" dirty="0" smtClean="0"/>
              <a:t>F6: “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Problem solving is again not something that you learn overnight.  And I tell them that it’s something that has to be developed</a:t>
            </a:r>
            <a:r>
              <a:rPr lang="en-US" dirty="0" smtClean="0"/>
              <a:t>…”  </a:t>
            </a:r>
            <a:r>
              <a:rPr lang="en-US" i="1" dirty="0" smtClean="0"/>
              <a:t>I2: “Ok.”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>
              <a:buNone/>
            </a:pPr>
            <a:endParaRPr lang="en-US" i="1" dirty="0" smtClean="0"/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Only 2 artifacts in here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Faculty Category Artifacts</a:t>
            </a:r>
            <a:br>
              <a:rPr lang="en-US" dirty="0" smtClean="0"/>
            </a:br>
            <a:r>
              <a:rPr lang="en-US" sz="4000" dirty="0" smtClean="0"/>
              <a:t>Per Interviewer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Rubric categories have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excellent fit to individual artifacts, very good fit to faculty categories</a:t>
            </a:r>
          </a:p>
          <a:p>
            <a:r>
              <a:rPr lang="en-US" dirty="0" smtClean="0"/>
              <a:t>Faculty focus more on physical principle-related topics (PA and SAP)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-&gt; Consistency of categorizing individual artifacts </a:t>
            </a:r>
            <a:r>
              <a:rPr lang="en-US" dirty="0" smtClean="0"/>
              <a:t>(faculty categories vs. our use of student rubric)</a:t>
            </a:r>
          </a:p>
          <a:p>
            <a:r>
              <a:rPr lang="en-US" dirty="0" smtClean="0"/>
              <a:t>Rubric data: Interview style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doesn’t affect individual artifacts</a:t>
            </a:r>
            <a:r>
              <a:rPr lang="en-US" dirty="0" smtClean="0"/>
              <a:t>, but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does affect faculty categorization</a:t>
            </a:r>
            <a:r>
              <a:rPr lang="en-US" dirty="0" smtClean="0"/>
              <a:t> of said artifacts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Thanks!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Thanks to K. Heller for advice</a:t>
            </a:r>
          </a:p>
          <a:p>
            <a:pPr eaLnBrk="1" hangingPunct="1"/>
            <a:r>
              <a:rPr lang="en-US" dirty="0" smtClean="0"/>
              <a:t>Thanks to NSF for funding previous studies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My </a:t>
            </a:r>
            <a:r>
              <a:rPr lang="en-US" dirty="0" smtClean="0"/>
              <a:t>poster: Tonight (PST2B-32 – not in program)</a:t>
            </a:r>
          </a:p>
          <a:p>
            <a:pPr eaLnBrk="1" hangingPunct="1"/>
            <a:r>
              <a:rPr lang="en-US" dirty="0" smtClean="0"/>
              <a:t>For more information visit  </a:t>
            </a:r>
            <a:r>
              <a:rPr lang="en-US" dirty="0" smtClean="0">
                <a:hlinkClick r:id="rId2"/>
              </a:rPr>
              <a:t>http://groups.physics.umn.edu/physed/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Table of Contents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Background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Faculty Perceptions of Student Problem Solving</a:t>
            </a:r>
            <a:r>
              <a:rPr lang="en-US" sz="2400" baseline="30000" dirty="0" smtClean="0"/>
              <a:t>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Rubric for Student Problem Solutions</a:t>
            </a:r>
            <a:r>
              <a:rPr lang="en-US" sz="2400" baseline="30000" dirty="0" smtClean="0"/>
              <a:t>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Why are we looking at these two together?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Artifact categorization activity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How to analyze it?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Classification of index cards, chosen categories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Future work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aseline="30000" dirty="0" smtClean="0"/>
              <a:t>1</a:t>
            </a:r>
            <a:r>
              <a:rPr lang="en-US" sz="1800" dirty="0" smtClean="0"/>
              <a:t>Yerushalmi et al. 2007, Henderson et al. 2007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aseline="30000" dirty="0" smtClean="0"/>
              <a:t>2</a:t>
            </a:r>
            <a:r>
              <a:rPr lang="en-US" sz="1800" dirty="0" smtClean="0"/>
              <a:t>Docktor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Faculty Interviews about Problem Solving </a:t>
            </a:r>
            <a:r>
              <a:rPr lang="en-US" sz="2400" dirty="0" smtClean="0"/>
              <a:t>(</a:t>
            </a:r>
            <a:r>
              <a:rPr lang="en-US" sz="2400" dirty="0" err="1" smtClean="0"/>
              <a:t>Yerushalmi</a:t>
            </a:r>
            <a:r>
              <a:rPr lang="en-US" sz="2400" dirty="0" smtClean="0"/>
              <a:t>, Henderson et al. 2007)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Purpose: to find out what instructors believe and value about teaching and learning problem solving</a:t>
            </a:r>
          </a:p>
          <a:p>
            <a:pPr lvl="1" eaLnBrk="1" hangingPunct="1"/>
            <a:r>
              <a:rPr lang="en-US" dirty="0" smtClean="0"/>
              <a:t>Concept map models illustrate what faculty are looking for</a:t>
            </a:r>
          </a:p>
          <a:p>
            <a:pPr eaLnBrk="1" hangingPunct="1"/>
            <a:r>
              <a:rPr lang="en-US" dirty="0" smtClean="0"/>
              <a:t>Can inform curriculum developers so that they can be consistent with instructor beliefs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Faculty Interviews </a:t>
            </a:r>
            <a:br>
              <a:rPr lang="en-US" sz="4000" smtClean="0"/>
            </a:br>
            <a:r>
              <a:rPr lang="en-US" sz="2400" smtClean="0"/>
              <a:t>(Yerushalmi, Henderson et al. 2007)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Interviews carried out with 30 faculty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different representation: Community Colleges (CC),  Private Colleges (PC), State Universities (SU), Research University (RU)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2 interviewers – method consistent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Participants studied problem statements, student artifacts and faculty artifacts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Generated their own artifacts, i.e. conversation topics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Then categorized their own artifacts as the last task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is the task we are interested in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Rubric for Analysis of Problem Solving  </a:t>
            </a:r>
            <a:r>
              <a:rPr lang="en-US" sz="2400" smtClean="0"/>
              <a:t>(Docktor 2009)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Focus: minimum set of problem solving categories by which a written problem solution may be evaluated</a:t>
            </a:r>
          </a:p>
          <a:p>
            <a:pPr lvl="1" eaLnBrk="1" hangingPunct="1"/>
            <a:r>
              <a:rPr lang="en-US" sz="2400" dirty="0" smtClean="0"/>
              <a:t>Validity, inter-rater reliability have been tested</a:t>
            </a:r>
          </a:p>
          <a:p>
            <a:pPr eaLnBrk="1" hangingPunct="1"/>
            <a:r>
              <a:rPr lang="en-US" sz="2800" dirty="0" smtClean="0"/>
              <a:t>Five such categories:</a:t>
            </a: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Useful Description (UD)</a:t>
            </a: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Physics Approach (PA)</a:t>
            </a: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Specific Application of Physics (SAP)</a:t>
            </a: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Mathematical Procedures (MP)</a:t>
            </a: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Logical Progression (LP)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 Use of Rubric?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 see how many artifacts can fit in each given category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Rubric is meant for problem solving - can we interpret faculty artifacts with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Interviews focused on problem solving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at least the individual cards, and possibly faculty categories, can mostly fit into rubric categories, then tool is valid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Results: Individual Faculty Artifacts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2.5% of individual faculty artifacts don’t fit into at least one rubric category (meaning 97.5% do)</a:t>
            </a:r>
          </a:p>
          <a:p>
            <a:pPr lvl="1" eaLnBrk="1" hangingPunct="1"/>
            <a:r>
              <a:rPr lang="en-US" sz="2400" dirty="0" smtClean="0"/>
              <a:t>Examples that don’t fit:  confidence, very vague ideas</a:t>
            </a:r>
          </a:p>
          <a:p>
            <a:pPr eaLnBrk="1" hangingPunct="1"/>
            <a:r>
              <a:rPr lang="en-US" sz="2800" dirty="0" smtClean="0"/>
              <a:t>Individual category focus</a:t>
            </a:r>
          </a:p>
          <a:p>
            <a:pPr lvl="1" eaLnBrk="1" hangingPunct="1"/>
            <a:r>
              <a:rPr lang="en-US" sz="2400" dirty="0" smtClean="0"/>
              <a:t>PA has the highest percentage overall</a:t>
            </a:r>
          </a:p>
          <a:p>
            <a:pPr lvl="1" eaLnBrk="1" hangingPunct="1"/>
            <a:r>
              <a:rPr lang="en-US" sz="2400" dirty="0" smtClean="0"/>
              <a:t>UD and SAP are second most</a:t>
            </a:r>
          </a:p>
          <a:p>
            <a:pPr lvl="1" eaLnBrk="1" hangingPunct="1"/>
            <a:r>
              <a:rPr lang="en-US" sz="2400" dirty="0" smtClean="0"/>
              <a:t>MP and LP are focused on but not as much as the other three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39624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1066800"/>
            <a:ext cx="39624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7354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Faculty Interviews – Perceptions about Problem Solving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Yerushalmi</a:t>
            </a:r>
            <a:r>
              <a:rPr lang="en-US" dirty="0" smtClean="0">
                <a:solidFill>
                  <a:schemeClr val="bg1"/>
                </a:solidFill>
              </a:rPr>
              <a:t>, Henderson et al. 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178004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Rubric for Analysis of Student Problem Solving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Docktor</a:t>
            </a:r>
            <a:r>
              <a:rPr lang="en-US" dirty="0" smtClean="0">
                <a:solidFill>
                  <a:schemeClr val="bg1"/>
                </a:solidFill>
              </a:rPr>
              <a:t>, 2009)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895600"/>
            <a:ext cx="396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2895600"/>
            <a:ext cx="3962400" cy="35814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087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Ascertain values and beliefs of problem solving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895601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 a rubric for assessing written student problem solutions according to a set of problem solving categories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</a:rPr>
              <a:t>- Useful Description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</a:rPr>
              <a:t>- Physics Approach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</a:rPr>
              <a:t>- Specific Application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</a:rPr>
              <a:t>- Math Procedure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</a:rPr>
              <a:t>- Logical Progression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Validity, reliability, utility extensively tested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257800"/>
            <a:ext cx="3962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5562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Artifacts </a:t>
            </a:r>
            <a:r>
              <a:rPr lang="en-US" dirty="0" smtClean="0">
                <a:solidFill>
                  <a:schemeClr val="bg1"/>
                </a:solidFill>
              </a:rPr>
              <a:t>- put on cards by interviewers, sorted into categories by faculty themselves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4038600"/>
            <a:ext cx="1295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0" y="4038600"/>
            <a:ext cx="1295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4038600"/>
            <a:ext cx="13716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38200" y="3810000"/>
            <a:ext cx="381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133600" y="3810000"/>
            <a:ext cx="381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505200" y="3810000"/>
            <a:ext cx="381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4343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Problem statements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4343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Student solutions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34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Faculty solutions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838200" y="4876800"/>
            <a:ext cx="381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133600" y="4876800"/>
            <a:ext cx="381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3505200" y="4876800"/>
            <a:ext cx="381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2200" dirty="0" smtClean="0"/>
              <a:t>(both of these were NSF-funded)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Individual Faculty Artifacts</a:t>
            </a:r>
            <a:br>
              <a:rPr lang="en-US" sz="4000" dirty="0" smtClean="0"/>
            </a:br>
            <a:r>
              <a:rPr lang="en-US" sz="3600" dirty="0" smtClean="0"/>
              <a:t>Institution Type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524000"/>
          <a:ext cx="8229600" cy="3922713"/>
        </p:xfrm>
        <a:graphic>
          <a:graphicData uri="http://schemas.openxmlformats.org/presentationml/2006/ole">
            <p:oleObj spid="_x0000_s26626" name="Chart" r:id="rId3" imgW="6115147" imgH="2914699" progId="Excel.Sheet.8">
              <p:embed/>
            </p:oleObj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8382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RU professors focus more heavily on PA, less heavily on UD and MP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Other institutions seem to focus roughly the same way on all categories, although PC </a:t>
            </a:r>
            <a:r>
              <a:rPr lang="en-US" dirty="0" smtClean="0">
                <a:latin typeface="+mj-lt"/>
              </a:rPr>
              <a:t>and SU differ slightly in UD, LP</a:t>
            </a:r>
            <a:endParaRPr lang="en-US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9400" y="2438400"/>
            <a:ext cx="457200" cy="457200"/>
          </a:xfrm>
          <a:prstGeom prst="ellipse">
            <a:avLst/>
          </a:prstGeom>
          <a:solidFill>
            <a:schemeClr val="bg2">
              <a:lumMod val="20000"/>
              <a:lumOff val="80000"/>
              <a:alpha val="3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3581400"/>
            <a:ext cx="457200" cy="457200"/>
          </a:xfrm>
          <a:prstGeom prst="ellipse">
            <a:avLst/>
          </a:prstGeom>
          <a:solidFill>
            <a:schemeClr val="bg2">
              <a:lumMod val="20000"/>
              <a:lumOff val="80000"/>
              <a:alpha val="3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3886200"/>
            <a:ext cx="457200" cy="457200"/>
          </a:xfrm>
          <a:prstGeom prst="ellipse">
            <a:avLst/>
          </a:prstGeom>
          <a:solidFill>
            <a:schemeClr val="bg2">
              <a:lumMod val="20000"/>
              <a:lumOff val="80000"/>
              <a:alpha val="3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Faculty Category Artifacts</a:t>
            </a:r>
            <a:br>
              <a:rPr lang="en-US" sz="4000" dirty="0" smtClean="0"/>
            </a:br>
            <a:r>
              <a:rPr lang="en-US" sz="3600" dirty="0" smtClean="0"/>
              <a:t>Institution Type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37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845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RU categories focus more heavily on PA and SAP, none for MP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SU categories also focus heavily on PA, a bit more on UD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CC, PC are similar</a:t>
            </a:r>
          </a:p>
        </p:txBody>
      </p:sp>
      <p:sp>
        <p:nvSpPr>
          <p:cNvPr id="5" name="Oval 4"/>
          <p:cNvSpPr/>
          <p:nvPr/>
        </p:nvSpPr>
        <p:spPr>
          <a:xfrm>
            <a:off x="3048000" y="2438400"/>
            <a:ext cx="762000" cy="6858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28956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38862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3200400"/>
            <a:ext cx="457200" cy="457200"/>
          </a:xfrm>
          <a:prstGeom prst="ellipse">
            <a:avLst/>
          </a:prstGeom>
          <a:solidFill>
            <a:schemeClr val="accent6">
              <a:alpha val="33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Analysis Procedure: Categorization Task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raters use rubric for categorization</a:t>
            </a:r>
          </a:p>
          <a:p>
            <a:pPr lvl="1" eaLnBrk="1" hangingPunct="1"/>
            <a:r>
              <a:rPr lang="en-US" dirty="0" smtClean="0"/>
              <a:t>Establish inter-rater reliability using sample of 5 faculty distributed evenly across SU, PC, and CC</a:t>
            </a:r>
          </a:p>
          <a:p>
            <a:pPr lvl="1" eaLnBrk="1" hangingPunct="1"/>
            <a:r>
              <a:rPr lang="en-US" dirty="0" smtClean="0"/>
              <a:t>Split the other 25, random selection, and categorize</a:t>
            </a:r>
          </a:p>
          <a:p>
            <a:pPr lvl="2" eaLnBrk="1" hangingPunct="1"/>
            <a:r>
              <a:rPr lang="en-US" dirty="0" smtClean="0"/>
              <a:t>Agreement established with discussion</a:t>
            </a:r>
          </a:p>
          <a:p>
            <a:pPr lvl="1" eaLnBrk="1" hangingPunct="1"/>
            <a:r>
              <a:rPr lang="en-US" dirty="0" smtClean="0"/>
              <a:t>Do this for individual artifact cards and then faculty-chosen categories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 and Future Work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10 interviews sampled for context</a:t>
            </a:r>
          </a:p>
          <a:p>
            <a:pPr lvl="1" eaLnBrk="1" hangingPunct="1"/>
            <a:r>
              <a:rPr lang="en-US" dirty="0" smtClean="0"/>
              <a:t>Taken from beginning, middle and end of interview period</a:t>
            </a:r>
          </a:p>
          <a:p>
            <a:pPr lvl="1" eaLnBrk="1" hangingPunct="1"/>
            <a:r>
              <a:rPr lang="en-US" dirty="0" smtClean="0"/>
              <a:t>Even sampling from different interviewers, institutions</a:t>
            </a:r>
          </a:p>
          <a:p>
            <a:pPr lvl="1" eaLnBrk="1" hangingPunct="1"/>
            <a:r>
              <a:rPr lang="en-US" dirty="0" smtClean="0"/>
              <a:t>All references to cards, categories marked down via </a:t>
            </a:r>
            <a:r>
              <a:rPr lang="en-US" dirty="0" err="1" smtClean="0"/>
              <a:t>Ctrl+F</a:t>
            </a:r>
            <a:endParaRPr lang="en-US" dirty="0" smtClean="0"/>
          </a:p>
          <a:p>
            <a:pPr lvl="1" eaLnBrk="1" hangingPunct="1"/>
            <a:r>
              <a:rPr lang="en-US" dirty="0" smtClean="0"/>
              <a:t>How to evaluate qualitative difference between items?</a:t>
            </a:r>
          </a:p>
          <a:p>
            <a:pPr lvl="1" eaLnBrk="1" hangingPunct="1"/>
            <a:r>
              <a:rPr lang="en-US" dirty="0" smtClean="0"/>
              <a:t>How to relate categories to individual cards?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 and Future 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Need to consider context of interviews </a:t>
            </a:r>
          </a:p>
          <a:p>
            <a:pPr lvl="1" eaLnBrk="1" hangingPunct="1"/>
            <a:r>
              <a:rPr lang="en-US" dirty="0" smtClean="0"/>
              <a:t>Faculty categories can’t be matched as well as individual cards can – any further insight?</a:t>
            </a:r>
          </a:p>
          <a:p>
            <a:pPr lvl="1" eaLnBrk="1" hangingPunct="1"/>
            <a:r>
              <a:rPr lang="en-US" dirty="0" smtClean="0"/>
              <a:t>Interviewers interpreting categories differently – affects ability to analyze</a:t>
            </a:r>
          </a:p>
          <a:p>
            <a:pPr lvl="1" eaLnBrk="1" hangingPunct="1"/>
            <a:r>
              <a:rPr lang="en-US" dirty="0" smtClean="0"/>
              <a:t>How to treat possible qualitative difference between value of artifacts?</a:t>
            </a:r>
          </a:p>
          <a:p>
            <a:pPr lvl="2" eaLnBrk="1" hangingPunct="1"/>
            <a:r>
              <a:rPr lang="en-US" dirty="0" smtClean="0"/>
              <a:t>e.g. overall principle vs. comment on student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we trying to do?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Student problem rubric categories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 used to examine beliefs and values expressed by faculty in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interviews 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Research Questions: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faculty artifacts/categories fit the rubric?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does the rubric tell us about individual artifacts and categories?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Analysis Procedure Using Rubric Categories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Place into rubric categories: 1) individual artifacts, 2) faculty categories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Things to look at:</a:t>
            </a:r>
          </a:p>
          <a:p>
            <a:pPr lvl="1" eaLnBrk="1" hangingPunct="1"/>
            <a:r>
              <a:rPr lang="en-US" dirty="0" smtClean="0"/>
              <a:t>Overall categorization, all 30 faculty</a:t>
            </a:r>
          </a:p>
          <a:p>
            <a:pPr lvl="1"/>
            <a:r>
              <a:rPr lang="en-US" dirty="0" smtClean="0"/>
              <a:t>Interviewer style</a:t>
            </a:r>
          </a:p>
          <a:p>
            <a:pPr lvl="1"/>
            <a:r>
              <a:rPr lang="en-US" dirty="0" smtClean="0"/>
              <a:t>Institution type (see poster)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Individual Faculty Artifacts</a:t>
            </a:r>
            <a:br>
              <a:rPr lang="en-US" sz="4000" dirty="0" smtClean="0"/>
            </a:br>
            <a:r>
              <a:rPr lang="en-US" sz="3600" dirty="0" smtClean="0"/>
              <a:t> Rubric Category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676400" y="1447800"/>
          <a:ext cx="5638800" cy="3207380"/>
        </p:xfrm>
        <a:graphic>
          <a:graphicData uri="http://schemas.openxmlformats.org/presentationml/2006/ole">
            <p:oleObj spid="_x0000_s1026" name="Chart" r:id="rId4" imgW="4572146" imgH="2600325" progId="Excel.Sheet.8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6172200" y="3048000"/>
            <a:ext cx="1030736" cy="935709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2.5%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2.5% of individual faculty artifacts don’t fit into at least one rubric category (meaning 97.5% do)</a:t>
            </a:r>
          </a:p>
          <a:p>
            <a:pPr lvl="1" eaLnBrk="1" hangingPunct="1"/>
            <a:r>
              <a:rPr lang="en-US" sz="2400" dirty="0" smtClean="0"/>
              <a:t>- Examples that don’t fit:  confidence, very vague ideas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Individual Faculty Artifacts</a:t>
            </a:r>
            <a:br>
              <a:rPr lang="en-US" sz="4000" dirty="0" smtClean="0"/>
            </a:br>
            <a:r>
              <a:rPr lang="en-US" sz="3600" dirty="0" smtClean="0"/>
              <a:t>Per Interviewer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228600" y="990599"/>
          <a:ext cx="5638800" cy="3206695"/>
        </p:xfrm>
        <a:graphic>
          <a:graphicData uri="http://schemas.openxmlformats.org/presentationml/2006/ole">
            <p:oleObj spid="_x0000_s3074" name="Chart" r:id="rId3" imgW="4572146" imgH="2600325" progId="Excel.Sheet.8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228600" y="4267200"/>
          <a:ext cx="4153801" cy="2362200"/>
        </p:xfrm>
        <a:graphic>
          <a:graphicData uri="http://schemas.openxmlformats.org/presentationml/2006/ole">
            <p:oleObj spid="_x0000_s3075" name="Chart" r:id="rId4" imgW="4572146" imgH="2600325" progId="Excel.Sheet.8">
              <p:embed/>
            </p:oleObj>
          </a:graphicData>
        </a:graphic>
      </p:graphicFrame>
      <p:graphicFrame>
        <p:nvGraphicFramePr>
          <p:cNvPr id="16428" name="Group 44"/>
          <p:cNvGraphicFramePr>
            <a:graphicFrameLocks noGrp="1"/>
          </p:cNvGraphicFramePr>
          <p:nvPr>
            <p:ph sz="quarter" idx="3"/>
          </p:nvPr>
        </p:nvGraphicFramePr>
        <p:xfrm>
          <a:off x="4724400" y="4405124"/>
          <a:ext cx="3962400" cy="2148076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56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Inst.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Int. 1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Int. 2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943600" y="1676400"/>
            <a:ext cx="3200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+mn-lt"/>
              </a:rPr>
              <a:t>Groups are mostly evenly balanced by interviewer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+mn-lt"/>
              </a:rPr>
              <a:t>Only bit of difference seems to result from RU skewing </a:t>
            </a:r>
            <a:r>
              <a:rPr lang="en-US" sz="2000" dirty="0" smtClean="0">
                <a:latin typeface="+mn-lt"/>
              </a:rPr>
              <a:t>(e.g. PA)</a:t>
            </a:r>
            <a:endParaRPr lang="en-US" sz="2000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0" y="49530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1828800"/>
            <a:ext cx="762000" cy="6858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4"/>
            <a:endCxn id="7" idx="0"/>
          </p:cNvCxnSpPr>
          <p:nvPr/>
        </p:nvCxnSpPr>
        <p:spPr>
          <a:xfrm rot="5400000">
            <a:off x="495300" y="3467100"/>
            <a:ext cx="2438400" cy="53340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Faculty Category Artifacts</a:t>
            </a:r>
            <a:br>
              <a:rPr lang="en-US" sz="4000" dirty="0" smtClean="0"/>
            </a:br>
            <a:r>
              <a:rPr lang="en-US" sz="3600" dirty="0" smtClean="0"/>
              <a:t>Rubric Category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09600" y="5410201"/>
            <a:ext cx="807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- It’s </a:t>
            </a:r>
            <a:r>
              <a:rPr lang="en-US" dirty="0">
                <a:latin typeface="+mn-lt"/>
              </a:rPr>
              <a:t>somewhat more difficult to classify overall </a:t>
            </a:r>
            <a:r>
              <a:rPr lang="en-US" dirty="0" smtClean="0">
                <a:latin typeface="+mn-lt"/>
              </a:rPr>
              <a:t>categories</a:t>
            </a:r>
            <a:endParaRPr lang="en-US" dirty="0">
              <a:latin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13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781800" y="2209800"/>
            <a:ext cx="1219200" cy="9144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25.0%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Faculty Category Artifacts</a:t>
            </a:r>
            <a:br>
              <a:rPr lang="en-US" sz="4000" dirty="0" smtClean="0"/>
            </a:br>
            <a:r>
              <a:rPr lang="en-US" sz="3600" dirty="0" smtClean="0"/>
              <a:t>Per Interviewer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153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+mn-lt"/>
              </a:rPr>
              <a:t> Discrepancy in faculty categories between interviewers </a:t>
            </a:r>
            <a:r>
              <a:rPr lang="en-US" dirty="0" smtClean="0">
                <a:latin typeface="+mn-lt"/>
              </a:rPr>
              <a:t>(CBC, maybe MP)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+mn-lt"/>
              </a:rPr>
              <a:t> This is independent of institution type (not a result of skewing)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199"/>
            <a:ext cx="7239000" cy="39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77000" y="1828800"/>
            <a:ext cx="1295400" cy="3124200"/>
          </a:xfrm>
          <a:prstGeom prst="ellipse">
            <a:avLst/>
          </a:prstGeom>
          <a:solidFill>
            <a:schemeClr val="accent6">
              <a:alpha val="33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Faculty Category Artifacts</a:t>
            </a:r>
            <a:br>
              <a:rPr lang="en-US" dirty="0" smtClean="0"/>
            </a:br>
            <a:r>
              <a:rPr lang="en-US" sz="4000" dirty="0" smtClean="0"/>
              <a:t>Per Interviewer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Preliminary thoughts (a few transcripts): possibly different interviewer interpretations of artifacts as they write them </a:t>
            </a:r>
          </a:p>
          <a:p>
            <a:pPr marL="342900" lvl="1" indent="-342900">
              <a:buNone/>
            </a:pPr>
            <a:endParaRPr lang="en-US" sz="3200" dirty="0" smtClean="0"/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Rubric effectiveness on categories might depend on interviewer’s style, even though rubric effectiveness on individual artifacts doesn’t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FC000"/>
      </a:dk1>
      <a:lt1>
        <a:srgbClr val="8C130A"/>
      </a:lt1>
      <a:dk2>
        <a:srgbClr val="8C130A"/>
      </a:dk2>
      <a:lt2>
        <a:srgbClr val="FFFF00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B0F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1349</Words>
  <Application>Microsoft Office PowerPoint</Application>
  <PresentationFormat>On-screen Show (4:3)</PresentationFormat>
  <Paragraphs>176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Chart</vt:lpstr>
      <vt:lpstr>Mapping Student Solution Rubric Categories to Faculty Perceptions</vt:lpstr>
      <vt:lpstr>Background (both of these were NSF-funded) </vt:lpstr>
      <vt:lpstr>What are we trying to do?</vt:lpstr>
      <vt:lpstr>Analysis Procedure Using Rubric Categories</vt:lpstr>
      <vt:lpstr>Individual Faculty Artifacts  Rubric Category</vt:lpstr>
      <vt:lpstr>Individual Faculty Artifacts Per Interviewer</vt:lpstr>
      <vt:lpstr>Faculty Category Artifacts Rubric Category</vt:lpstr>
      <vt:lpstr>Faculty Category Artifacts Per Interviewer</vt:lpstr>
      <vt:lpstr>Faculty Category Artifacts Per Interviewer</vt:lpstr>
      <vt:lpstr>Faculty Category Artifacts Per Interviewer</vt:lpstr>
      <vt:lpstr>Faculty Category Artifacts Per Interviewer</vt:lpstr>
      <vt:lpstr>Conclusions (for now)</vt:lpstr>
      <vt:lpstr>Thanks!</vt:lpstr>
      <vt:lpstr>Table of Contents</vt:lpstr>
      <vt:lpstr>Faculty Interviews about Problem Solving (Yerushalmi, Henderson et al. 2007)</vt:lpstr>
      <vt:lpstr>Faculty Interviews  (Yerushalmi, Henderson et al. 2007)</vt:lpstr>
      <vt:lpstr>Rubric for Analysis of Problem Solving  (Docktor 2009)</vt:lpstr>
      <vt:lpstr>Valid Use of Rubric?</vt:lpstr>
      <vt:lpstr>Results: Individual Faculty Artifacts</vt:lpstr>
      <vt:lpstr>Individual Faculty Artifacts Institution Type</vt:lpstr>
      <vt:lpstr>Faculty Category Artifacts Institution Type</vt:lpstr>
      <vt:lpstr>Analysis Procedure: Categorization Task</vt:lpstr>
      <vt:lpstr>Present and Future Work</vt:lpstr>
      <vt:lpstr>Present and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</cp:lastModifiedBy>
  <cp:revision>172</cp:revision>
  <cp:lastPrinted>1601-01-01T00:00:00Z</cp:lastPrinted>
  <dcterms:created xsi:type="dcterms:W3CDTF">1601-01-01T00:00:00Z</dcterms:created>
  <dcterms:modified xsi:type="dcterms:W3CDTF">2011-01-11T19:25:58Z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