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9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72" r:id="rId10"/>
    <p:sldId id="265" r:id="rId11"/>
    <p:sldId id="264" r:id="rId12"/>
    <p:sldId id="268" r:id="rId13"/>
    <p:sldId id="266" r:id="rId14"/>
    <p:sldId id="267" r:id="rId15"/>
    <p:sldId id="269" r:id="rId16"/>
    <p:sldId id="270" r:id="rId17"/>
    <p:sldId id="271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E9DE1EF6-01E7-4170-A790-69B1FF0C1CD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FEB50D4-3237-4380-8B9D-71F3A485CF6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5A501B3-0D8C-4807-A8A7-D49203FB593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74B97-230C-40A1-BBA3-9368CCB99A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12135C7-A3BC-4F24-8857-71FAF00E7A6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A1137F6D-3A05-4191-9264-6E9C8A93BB2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pPr>
              <a:defRPr/>
            </a:pPr>
            <a:fld id="{122231B0-9609-404D-A092-EB69307C64B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pPr>
              <a:defRPr/>
            </a:pPr>
            <a:fld id="{0F0026EE-FE7E-4189-B377-D092C9A0DBE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7B65909-C11E-480D-A773-E64DA308411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9E370CB-E53B-472F-8187-A9FCB20BBF4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217AF72A-3758-48CF-B9F1-079B3FB260C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B6CC76F7-B7E3-48E8-BFBA-B3FB8433843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7C719FB6-D260-4252-A9AB-9A72348BF43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3.xls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Microsoft_Office_Excel_97-2003_Worksheet4.xls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groups.physics.umn.edu/physed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Mapping a Problem Solving Rubric to Faculty Perceptions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10000"/>
            <a:ext cx="6400800" cy="1828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 </a:t>
            </a:r>
            <a:r>
              <a:rPr lang="en-US" sz="2400" dirty="0" smtClean="0"/>
              <a:t>Andrew J. Mason</a:t>
            </a:r>
            <a:r>
              <a:rPr lang="en-US" sz="2400" baseline="30000" dirty="0" smtClean="0"/>
              <a:t>1</a:t>
            </a:r>
            <a:r>
              <a:rPr lang="en-US" sz="2400" dirty="0" smtClean="0"/>
              <a:t>, Brita Nellermoe</a:t>
            </a:r>
            <a:r>
              <a:rPr lang="en-US" sz="2400" baseline="30000" dirty="0" smtClean="0"/>
              <a:t>1,2</a:t>
            </a:r>
          </a:p>
          <a:p>
            <a:pPr eaLnBrk="1" hangingPunct="1">
              <a:lnSpc>
                <a:spcPct val="80000"/>
              </a:lnSpc>
            </a:pPr>
            <a:endParaRPr lang="en-US" sz="2400" baseline="30000" dirty="0" smtClean="0"/>
          </a:p>
          <a:p>
            <a:pPr eaLnBrk="1" hangingPunct="1">
              <a:lnSpc>
                <a:spcPct val="80000"/>
              </a:lnSpc>
            </a:pPr>
            <a:r>
              <a:rPr lang="en-US" sz="1400" baseline="30000" dirty="0" smtClean="0"/>
              <a:t>1</a:t>
            </a:r>
            <a:r>
              <a:rPr lang="en-US" sz="1400" dirty="0" smtClean="0"/>
              <a:t>Physics Education Research and Development</a:t>
            </a:r>
          </a:p>
          <a:p>
            <a:pPr eaLnBrk="1" hangingPunct="1">
              <a:lnSpc>
                <a:spcPct val="80000"/>
              </a:lnSpc>
            </a:pPr>
            <a:r>
              <a:rPr lang="en-US" sz="1400" dirty="0" smtClean="0"/>
              <a:t>University </a:t>
            </a:r>
            <a:r>
              <a:rPr lang="en-US" sz="1400" dirty="0" smtClean="0"/>
              <a:t>of Minnesota, Twin Cities, Minneapolis, MN</a:t>
            </a:r>
          </a:p>
          <a:p>
            <a:pPr eaLnBrk="1" hangingPunct="1">
              <a:lnSpc>
                <a:spcPct val="80000"/>
              </a:lnSpc>
            </a:pPr>
            <a:r>
              <a:rPr lang="en-US" sz="1400" baseline="30000" dirty="0" smtClean="0"/>
              <a:t>2</a:t>
            </a:r>
            <a:r>
              <a:rPr lang="en-US" sz="1400" dirty="0" smtClean="0"/>
              <a:t>University of St. Thomas, St. Paul, MN</a:t>
            </a:r>
            <a:br>
              <a:rPr lang="en-US" sz="1400" dirty="0" smtClean="0"/>
            </a:br>
            <a:endParaRPr lang="en-US" sz="1400" dirty="0" smtClean="0"/>
          </a:p>
          <a:p>
            <a:pPr eaLnBrk="1" hangingPunct="1">
              <a:lnSpc>
                <a:spcPct val="80000"/>
              </a:lnSpc>
            </a:pPr>
            <a:r>
              <a:rPr lang="en-US" sz="1400" dirty="0" smtClean="0"/>
              <a:t>MAAPT-WAPT Joint Meeting</a:t>
            </a:r>
          </a:p>
          <a:p>
            <a:pPr eaLnBrk="1" hangingPunct="1">
              <a:lnSpc>
                <a:spcPct val="80000"/>
              </a:lnSpc>
            </a:pPr>
            <a:r>
              <a:rPr lang="en-US" sz="1400" dirty="0" smtClean="0"/>
              <a:t>October 29-30, 2010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smtClean="0"/>
              <a:t>Results: Individual Faculty Artifacts</a:t>
            </a:r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>
            <p:ph idx="1"/>
          </p:nvPr>
        </p:nvGraphicFramePr>
        <p:xfrm>
          <a:off x="609600" y="1828800"/>
          <a:ext cx="7694613" cy="4376738"/>
        </p:xfrm>
        <a:graphic>
          <a:graphicData uri="http://schemas.openxmlformats.org/presentationml/2006/ole">
            <p:oleObj spid="_x0000_s1026" name="Chart" r:id="rId3" imgW="4572146" imgH="2600325" progId="Excel.Sheet.8">
              <p:embed/>
            </p:oleObj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smtClean="0"/>
              <a:t>Results: Individual Faculty Artifacts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800" dirty="0" smtClean="0"/>
              <a:t>2.5% of individual faculty artifacts don’t fit into at least one rubric category (meaning 97.5% do)</a:t>
            </a:r>
          </a:p>
          <a:p>
            <a:pPr lvl="1" eaLnBrk="1" hangingPunct="1"/>
            <a:r>
              <a:rPr lang="en-US" sz="2400" dirty="0" smtClean="0"/>
              <a:t>Examples </a:t>
            </a:r>
            <a:r>
              <a:rPr lang="en-US" sz="2400" dirty="0" smtClean="0"/>
              <a:t>that don’t fit:  confidence, very vague ideas</a:t>
            </a:r>
          </a:p>
          <a:p>
            <a:pPr eaLnBrk="1" hangingPunct="1"/>
            <a:r>
              <a:rPr lang="en-US" sz="2800" dirty="0" smtClean="0"/>
              <a:t>Individual category </a:t>
            </a:r>
            <a:r>
              <a:rPr lang="en-US" sz="2800" dirty="0" smtClean="0"/>
              <a:t>focus</a:t>
            </a:r>
            <a:endParaRPr lang="en-US" sz="2800" dirty="0" smtClean="0"/>
          </a:p>
          <a:p>
            <a:pPr lvl="1" eaLnBrk="1" hangingPunct="1"/>
            <a:r>
              <a:rPr lang="en-US" sz="2400" dirty="0" smtClean="0"/>
              <a:t>PA has the highest percentage overall</a:t>
            </a:r>
          </a:p>
          <a:p>
            <a:pPr lvl="1" eaLnBrk="1" hangingPunct="1"/>
            <a:r>
              <a:rPr lang="en-US" sz="2400" dirty="0" smtClean="0"/>
              <a:t>UD and SAP are second most</a:t>
            </a:r>
          </a:p>
          <a:p>
            <a:pPr lvl="1" eaLnBrk="1" hangingPunct="1"/>
            <a:r>
              <a:rPr lang="en-US" sz="2400" dirty="0" smtClean="0"/>
              <a:t>MP and LP are focused on but not as much as the other three</a:t>
            </a:r>
          </a:p>
          <a:p>
            <a:pPr lvl="1" eaLnBrk="1" hangingPunct="1">
              <a:buFontTx/>
              <a:buNone/>
            </a:pPr>
            <a:endParaRPr lang="en-US" sz="2400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smtClean="0"/>
              <a:t>Results: Individual Faculty Artifacts</a:t>
            </a:r>
          </a:p>
        </p:txBody>
      </p:sp>
      <p:graphicFrame>
        <p:nvGraphicFramePr>
          <p:cNvPr id="2050" name="Object 3"/>
          <p:cNvGraphicFramePr>
            <a:graphicFrameLocks noChangeAspect="1"/>
          </p:cNvGraphicFramePr>
          <p:nvPr>
            <p:ph idx="1"/>
          </p:nvPr>
        </p:nvGraphicFramePr>
        <p:xfrm>
          <a:off x="457200" y="1524000"/>
          <a:ext cx="8229600" cy="3922713"/>
        </p:xfrm>
        <a:graphic>
          <a:graphicData uri="http://schemas.openxmlformats.org/presentationml/2006/ole">
            <p:oleObj spid="_x0000_s2050" name="Chart" r:id="rId3" imgW="6115147" imgH="2914699" progId="Excel.Sheet.8">
              <p:embed/>
            </p:oleObj>
          </a:graphicData>
        </a:graphic>
      </p:graphicFrame>
      <p:sp>
        <p:nvSpPr>
          <p:cNvPr id="2052" name="Text Box 6"/>
          <p:cNvSpPr txBox="1">
            <a:spLocks noChangeArrowheads="1"/>
          </p:cNvSpPr>
          <p:nvPr/>
        </p:nvSpPr>
        <p:spPr bwMode="auto">
          <a:xfrm>
            <a:off x="381000" y="5486400"/>
            <a:ext cx="83820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+mj-lt"/>
              </a:rPr>
              <a:t>- RU professors focus more heavily on PA, less heavily on UD and MP</a:t>
            </a:r>
          </a:p>
          <a:p>
            <a:pPr>
              <a:spcBef>
                <a:spcPct val="50000"/>
              </a:spcBef>
            </a:pPr>
            <a:r>
              <a:rPr lang="en-US" dirty="0">
                <a:latin typeface="+mj-lt"/>
              </a:rPr>
              <a:t>- Other institutions seem to focus roughly the same way on all categories, although PC tends to focus a bit more on LP and a bit less on UD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smtClean="0"/>
              <a:t>Results: Individual Faculty Artifacts</a:t>
            </a:r>
          </a:p>
        </p:txBody>
      </p:sp>
      <p:graphicFrame>
        <p:nvGraphicFramePr>
          <p:cNvPr id="3074" name="Object 9"/>
          <p:cNvGraphicFramePr>
            <a:graphicFrameLocks noChangeAspect="1"/>
          </p:cNvGraphicFramePr>
          <p:nvPr>
            <p:ph sz="half" idx="1"/>
          </p:nvPr>
        </p:nvGraphicFramePr>
        <p:xfrm>
          <a:off x="223838" y="990600"/>
          <a:ext cx="4957762" cy="2819400"/>
        </p:xfrm>
        <a:graphic>
          <a:graphicData uri="http://schemas.openxmlformats.org/presentationml/2006/ole">
            <p:oleObj spid="_x0000_s3074" name="Chart" r:id="rId3" imgW="4572146" imgH="2600325" progId="Excel.Sheet.8">
              <p:embed/>
            </p:oleObj>
          </a:graphicData>
        </a:graphic>
      </p:graphicFrame>
      <p:graphicFrame>
        <p:nvGraphicFramePr>
          <p:cNvPr id="3075" name="Object 10"/>
          <p:cNvGraphicFramePr>
            <a:graphicFrameLocks noChangeAspect="1"/>
          </p:cNvGraphicFramePr>
          <p:nvPr>
            <p:ph sz="quarter" idx="2"/>
          </p:nvPr>
        </p:nvGraphicFramePr>
        <p:xfrm>
          <a:off x="228599" y="3810000"/>
          <a:ext cx="4957753" cy="2819400"/>
        </p:xfrm>
        <a:graphic>
          <a:graphicData uri="http://schemas.openxmlformats.org/presentationml/2006/ole">
            <p:oleObj spid="_x0000_s3075" name="Chart" r:id="rId4" imgW="4572146" imgH="2600325" progId="Excel.Sheet.8">
              <p:embed/>
            </p:oleObj>
          </a:graphicData>
        </a:graphic>
      </p:graphicFrame>
      <p:graphicFrame>
        <p:nvGraphicFramePr>
          <p:cNvPr id="16428" name="Group 44"/>
          <p:cNvGraphicFramePr>
            <a:graphicFrameLocks noGrp="1"/>
          </p:cNvGraphicFramePr>
          <p:nvPr>
            <p:ph sz="quarter" idx="3"/>
          </p:nvPr>
        </p:nvGraphicFramePr>
        <p:xfrm>
          <a:off x="5334000" y="1143000"/>
          <a:ext cx="3352800" cy="2979103"/>
        </p:xfrm>
        <a:graphic>
          <a:graphicData uri="http://schemas.openxmlformats.org/drawingml/2006/table">
            <a:tbl>
              <a:tblPr/>
              <a:tblGrid>
                <a:gridCol w="1117600"/>
                <a:gridCol w="1117600"/>
                <a:gridCol w="1117600"/>
              </a:tblGrid>
              <a:tr h="571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Inst. Type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Int. 1 #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Int. 2 #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8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CC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9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PC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8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RU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SU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077" name="Text Box 8"/>
          <p:cNvSpPr txBox="1">
            <a:spLocks noChangeArrowheads="1"/>
          </p:cNvSpPr>
          <p:nvPr/>
        </p:nvSpPr>
        <p:spPr bwMode="auto">
          <a:xfrm>
            <a:off x="5410200" y="4343400"/>
            <a:ext cx="3200400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en-US" sz="2000" dirty="0">
                <a:latin typeface="+mn-lt"/>
              </a:rPr>
              <a:t>Groups are mostly evenly balanced by interviewer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2000" dirty="0">
                <a:latin typeface="+mn-lt"/>
              </a:rPr>
              <a:t>Only bit of difference seems to result from RU skewing (</a:t>
            </a:r>
            <a:r>
              <a:rPr lang="en-US" sz="2000" dirty="0" smtClean="0">
                <a:latin typeface="+mn-lt"/>
              </a:rPr>
              <a:t>PA)</a:t>
            </a:r>
            <a:endParaRPr lang="en-US" sz="2000" dirty="0">
              <a:latin typeface="+mn-l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smtClean="0"/>
              <a:t>Results: Faculty Category Artifacts</a:t>
            </a:r>
          </a:p>
        </p:txBody>
      </p:sp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609600" y="5410201"/>
            <a:ext cx="8077200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en-US" dirty="0" smtClean="0">
              <a:latin typeface="+mn-lt"/>
            </a:endParaRPr>
          </a:p>
          <a:p>
            <a:pPr>
              <a:spcBef>
                <a:spcPct val="50000"/>
              </a:spcBef>
            </a:pPr>
            <a:r>
              <a:rPr lang="en-US" dirty="0" smtClean="0">
                <a:latin typeface="+mn-lt"/>
              </a:rPr>
              <a:t>- It’s </a:t>
            </a:r>
            <a:r>
              <a:rPr lang="en-US" dirty="0">
                <a:latin typeface="+mn-lt"/>
              </a:rPr>
              <a:t>somewhat more difficult to classify overall </a:t>
            </a:r>
            <a:r>
              <a:rPr lang="en-US" dirty="0" smtClean="0">
                <a:latin typeface="+mn-lt"/>
              </a:rPr>
              <a:t>categories</a:t>
            </a:r>
            <a:endParaRPr lang="en-US" dirty="0">
              <a:latin typeface="+mn-lt"/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524000"/>
            <a:ext cx="7162800" cy="4133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dirty="0" smtClean="0"/>
              <a:t>Results: Faculty Category Artifacts</a:t>
            </a:r>
          </a:p>
        </p:txBody>
      </p:sp>
      <p:sp>
        <p:nvSpPr>
          <p:cNvPr id="5124" name="Text Box 7"/>
          <p:cNvSpPr txBox="1">
            <a:spLocks noChangeArrowheads="1"/>
          </p:cNvSpPr>
          <p:nvPr/>
        </p:nvSpPr>
        <p:spPr bwMode="auto">
          <a:xfrm>
            <a:off x="381000" y="5410200"/>
            <a:ext cx="8458200" cy="119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+mj-lt"/>
              </a:rPr>
              <a:t>- RU categories focus more heavily on PA and SAP, none for MP</a:t>
            </a:r>
          </a:p>
          <a:p>
            <a:pPr>
              <a:spcBef>
                <a:spcPct val="50000"/>
              </a:spcBef>
            </a:pPr>
            <a:r>
              <a:rPr lang="en-US" dirty="0">
                <a:latin typeface="+mj-lt"/>
              </a:rPr>
              <a:t>- SU categories also focus heavily on PA, a bit more on UD</a:t>
            </a:r>
          </a:p>
          <a:p>
            <a:pPr>
              <a:spcBef>
                <a:spcPct val="50000"/>
              </a:spcBef>
            </a:pPr>
            <a:r>
              <a:rPr lang="en-US" dirty="0">
                <a:latin typeface="+mj-lt"/>
              </a:rPr>
              <a:t>- CC, PC are similar</a:t>
            </a:r>
          </a:p>
        </p:txBody>
      </p:sp>
      <p:pic>
        <p:nvPicPr>
          <p:cNvPr id="5125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600200"/>
            <a:ext cx="7239000" cy="373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55638"/>
            <a:ext cx="8229600" cy="792162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dirty="0" smtClean="0"/>
              <a:t>Results: Faculty Category Artifacts</a:t>
            </a:r>
          </a:p>
        </p:txBody>
      </p:sp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457200" y="5638800"/>
            <a:ext cx="8153400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en-US" dirty="0">
                <a:latin typeface="+mn-lt"/>
              </a:rPr>
              <a:t> Discrepancy in faculty categories between interviewers </a:t>
            </a:r>
            <a:r>
              <a:rPr lang="en-US" dirty="0" smtClean="0">
                <a:latin typeface="+mn-lt"/>
              </a:rPr>
              <a:t>(CBC vs. MP)</a:t>
            </a:r>
            <a:endParaRPr lang="en-US" dirty="0">
              <a:latin typeface="+mn-lt"/>
            </a:endParaRP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dirty="0">
                <a:latin typeface="+mn-lt"/>
              </a:rPr>
              <a:t> This is independent of institution type (not a result of skewing)</a:t>
            </a:r>
          </a:p>
        </p:txBody>
      </p:sp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600199"/>
            <a:ext cx="7239000" cy="3993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Present and Future Work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Need to consider context of interviews </a:t>
            </a:r>
          </a:p>
          <a:p>
            <a:pPr lvl="1" eaLnBrk="1" hangingPunct="1"/>
            <a:r>
              <a:rPr lang="en-US" dirty="0" smtClean="0"/>
              <a:t>F</a:t>
            </a:r>
            <a:r>
              <a:rPr lang="en-US" dirty="0" smtClean="0"/>
              <a:t>aculty </a:t>
            </a:r>
            <a:r>
              <a:rPr lang="en-US" dirty="0" smtClean="0"/>
              <a:t>categories </a:t>
            </a:r>
            <a:r>
              <a:rPr lang="en-US" dirty="0" smtClean="0"/>
              <a:t>can’t be </a:t>
            </a:r>
            <a:r>
              <a:rPr lang="en-US" dirty="0" smtClean="0"/>
              <a:t>matched as well as individual </a:t>
            </a:r>
            <a:r>
              <a:rPr lang="en-US" dirty="0" smtClean="0"/>
              <a:t>cards can – any further insight?</a:t>
            </a:r>
          </a:p>
          <a:p>
            <a:pPr lvl="1" eaLnBrk="1" hangingPunct="1"/>
            <a:r>
              <a:rPr lang="en-US" dirty="0" smtClean="0"/>
              <a:t>Are </a:t>
            </a:r>
            <a:r>
              <a:rPr lang="en-US" dirty="0" smtClean="0"/>
              <a:t>interviewers interpreting categories differently?</a:t>
            </a:r>
          </a:p>
          <a:p>
            <a:pPr lvl="1" eaLnBrk="1" hangingPunct="1"/>
            <a:r>
              <a:rPr lang="en-US" dirty="0" smtClean="0"/>
              <a:t>How to treat possible qualitative difference between value of artifacts?</a:t>
            </a:r>
          </a:p>
          <a:p>
            <a:pPr lvl="2" eaLnBrk="1" hangingPunct="1"/>
            <a:r>
              <a:rPr lang="en-US" dirty="0" smtClean="0"/>
              <a:t>e.g. overall principle vs. comment on student solution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Present and Future Work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10 interviews sampled for context</a:t>
            </a:r>
          </a:p>
          <a:p>
            <a:pPr lvl="1" eaLnBrk="1" hangingPunct="1"/>
            <a:r>
              <a:rPr lang="en-US" dirty="0" smtClean="0"/>
              <a:t>Taken from beginning, middle and end of interview period</a:t>
            </a:r>
          </a:p>
          <a:p>
            <a:pPr lvl="1" eaLnBrk="1" hangingPunct="1"/>
            <a:r>
              <a:rPr lang="en-US" dirty="0" smtClean="0"/>
              <a:t>Even sampling from different interviewers, institutions</a:t>
            </a:r>
          </a:p>
          <a:p>
            <a:pPr lvl="1" eaLnBrk="1" hangingPunct="1"/>
            <a:r>
              <a:rPr lang="en-US" dirty="0" smtClean="0"/>
              <a:t>All references to cards, categories marked down via </a:t>
            </a:r>
            <a:r>
              <a:rPr lang="en-US" dirty="0" err="1" smtClean="0"/>
              <a:t>Ctrl+F</a:t>
            </a:r>
            <a:endParaRPr lang="en-US" dirty="0" smtClean="0"/>
          </a:p>
          <a:p>
            <a:pPr lvl="1" eaLnBrk="1" hangingPunct="1"/>
            <a:r>
              <a:rPr lang="en-US" dirty="0" smtClean="0"/>
              <a:t>How to evaluate qualitative difference between items?</a:t>
            </a:r>
          </a:p>
          <a:p>
            <a:pPr lvl="1" eaLnBrk="1" hangingPunct="1"/>
            <a:r>
              <a:rPr lang="en-US" dirty="0" smtClean="0"/>
              <a:t>How to relate categories to individual cards?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Thanks!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/>
            <a:r>
              <a:rPr lang="en-US" dirty="0" smtClean="0"/>
              <a:t>For more information visit  </a:t>
            </a:r>
            <a:r>
              <a:rPr lang="en-US" dirty="0" smtClean="0">
                <a:hlinkClick r:id="rId2"/>
              </a:rPr>
              <a:t>http://groups.physics.umn.edu/physed/</a:t>
            </a:r>
            <a:endParaRPr lang="en-US" dirty="0" smtClean="0"/>
          </a:p>
          <a:p>
            <a:pPr eaLnBrk="1" hangingPunct="1">
              <a:buFontTx/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Table of Contents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Background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Faculty Perceptions of Student Problem Solving</a:t>
            </a:r>
            <a:r>
              <a:rPr lang="en-US" sz="2000" baseline="30000" dirty="0" smtClean="0"/>
              <a:t>1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Rubric for Student Problem Solutions</a:t>
            </a:r>
            <a:r>
              <a:rPr lang="en-US" sz="2000" baseline="30000" dirty="0" smtClean="0"/>
              <a:t>2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Why are we looking at these two together?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Analysis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Artifact categorization activity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How to analyze it?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Results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Classification of index cards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Classification of chosen categories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Future work</a:t>
            </a:r>
          </a:p>
          <a:p>
            <a:pPr eaLnBrk="1" hangingPunct="1">
              <a:lnSpc>
                <a:spcPct val="80000"/>
              </a:lnSpc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</a:pPr>
            <a:r>
              <a:rPr lang="en-US" sz="1600" baseline="30000" dirty="0" smtClean="0"/>
              <a:t>1</a:t>
            </a:r>
            <a:r>
              <a:rPr lang="en-US" sz="1600" dirty="0" smtClean="0"/>
              <a:t>Yerushalmi et al. 2007, Henderson et al. 2007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baseline="30000" dirty="0" smtClean="0"/>
              <a:t>2</a:t>
            </a:r>
            <a:r>
              <a:rPr lang="en-US" sz="1600" dirty="0" smtClean="0"/>
              <a:t>Docktor 2009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dirty="0" smtClean="0"/>
              <a:t>Faculty </a:t>
            </a:r>
            <a:r>
              <a:rPr lang="en-US" sz="4000" dirty="0" smtClean="0"/>
              <a:t>Interviews about Problem Solving </a:t>
            </a:r>
            <a:r>
              <a:rPr lang="en-US" sz="2400" dirty="0" smtClean="0"/>
              <a:t>(</a:t>
            </a:r>
            <a:r>
              <a:rPr lang="en-US" sz="2400" dirty="0" err="1" smtClean="0"/>
              <a:t>Yerushalmi</a:t>
            </a:r>
            <a:r>
              <a:rPr lang="en-US" sz="2400" dirty="0" smtClean="0"/>
              <a:t>, Henderson et al. 2007)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Purpose: to find out what instructors believe and value about teaching and learning problem solving</a:t>
            </a:r>
          </a:p>
          <a:p>
            <a:pPr lvl="1" eaLnBrk="1" hangingPunct="1"/>
            <a:r>
              <a:rPr lang="en-US" dirty="0" smtClean="0"/>
              <a:t>Concept map models illustrate what faculty are looking for</a:t>
            </a:r>
          </a:p>
          <a:p>
            <a:pPr eaLnBrk="1" hangingPunct="1"/>
            <a:r>
              <a:rPr lang="en-US" dirty="0" smtClean="0"/>
              <a:t>Can inform curriculum developers so that they can be consistent with instructor beliefs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Faculty Interviews </a:t>
            </a:r>
            <a:br>
              <a:rPr lang="en-US" sz="4000" smtClean="0"/>
            </a:br>
            <a:r>
              <a:rPr lang="en-US" sz="2400" smtClean="0"/>
              <a:t>(Yerushalmi, Henderson et al. 2007)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 smtClean="0"/>
              <a:t>Interviews carried out with 30 faculty </a:t>
            </a:r>
            <a:endParaRPr lang="en-US" sz="2800" dirty="0" smtClean="0"/>
          </a:p>
          <a:p>
            <a:pPr lvl="1">
              <a:lnSpc>
                <a:spcPct val="80000"/>
              </a:lnSpc>
            </a:pPr>
            <a:r>
              <a:rPr lang="en-US" sz="2200" dirty="0" smtClean="0"/>
              <a:t>different representation</a:t>
            </a:r>
            <a:r>
              <a:rPr lang="en-US" sz="2200" dirty="0" smtClean="0"/>
              <a:t>: </a:t>
            </a:r>
            <a:r>
              <a:rPr lang="en-US" sz="2200" dirty="0" smtClean="0"/>
              <a:t>Community Colleges (CC),  </a:t>
            </a:r>
            <a:r>
              <a:rPr lang="en-US" sz="2200" dirty="0" smtClean="0"/>
              <a:t>Private </a:t>
            </a:r>
            <a:r>
              <a:rPr lang="en-US" sz="2200" dirty="0" smtClean="0"/>
              <a:t>Colleges (PC), State Universities (SU), Research University (RU)</a:t>
            </a:r>
            <a:endParaRPr lang="en-US" sz="1800" dirty="0" smtClean="0"/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2 interviewers – method consistent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Participants studied problem statements, student artifacts and faculty artifacts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Generated their own artifacts, i.e. conversation topics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800" dirty="0" smtClean="0"/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Then categorized their own artifacts as the last task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This is the task we are interested in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sz="2400" dirty="0" smtClean="0">
              <a:solidFill>
                <a:srgbClr val="CC33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smtClean="0"/>
              <a:t>Rubric for Analysis of Problem Solving  </a:t>
            </a:r>
            <a:r>
              <a:rPr lang="en-US" sz="2400" smtClean="0"/>
              <a:t>(Docktor 2009)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800" dirty="0" smtClean="0"/>
              <a:t>F</a:t>
            </a:r>
            <a:r>
              <a:rPr lang="en-US" sz="2800" dirty="0" smtClean="0"/>
              <a:t>ocus: </a:t>
            </a:r>
            <a:r>
              <a:rPr lang="en-US" sz="2800" dirty="0" smtClean="0"/>
              <a:t>minimum </a:t>
            </a:r>
            <a:r>
              <a:rPr lang="en-US" sz="2800" dirty="0" smtClean="0"/>
              <a:t>set </a:t>
            </a:r>
            <a:r>
              <a:rPr lang="en-US" sz="2800" dirty="0" smtClean="0"/>
              <a:t>of problem solving categories by which a written problem solution may be evaluated</a:t>
            </a:r>
          </a:p>
          <a:p>
            <a:pPr lvl="1" eaLnBrk="1" hangingPunct="1"/>
            <a:r>
              <a:rPr lang="en-US" sz="2400" dirty="0" smtClean="0"/>
              <a:t>Validity, inter-rater reliability have been tested</a:t>
            </a:r>
          </a:p>
          <a:p>
            <a:pPr eaLnBrk="1" hangingPunct="1"/>
            <a:r>
              <a:rPr lang="en-US" sz="2800" dirty="0" smtClean="0"/>
              <a:t>Five such categories:</a:t>
            </a:r>
          </a:p>
          <a:p>
            <a:pPr lvl="1" eaLnBrk="1" hangingPunct="1"/>
            <a:r>
              <a:rPr lang="en-US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Useful </a:t>
            </a:r>
            <a:r>
              <a:rPr lang="en-US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Description (UD)</a:t>
            </a:r>
            <a:endParaRPr lang="en-US" sz="2400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lvl="1" eaLnBrk="1" hangingPunct="1"/>
            <a:r>
              <a:rPr lang="en-US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Physics </a:t>
            </a:r>
            <a:r>
              <a:rPr lang="en-US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Approach (PA)</a:t>
            </a:r>
            <a:endParaRPr lang="en-US" sz="2400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lvl="1" eaLnBrk="1" hangingPunct="1"/>
            <a:r>
              <a:rPr lang="en-US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Specific Application of </a:t>
            </a:r>
            <a:r>
              <a:rPr lang="en-US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Physics (SAP)</a:t>
            </a:r>
            <a:endParaRPr lang="en-US" sz="2400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lvl="1" eaLnBrk="1" hangingPunct="1"/>
            <a:r>
              <a:rPr lang="en-US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Mathematical </a:t>
            </a:r>
            <a:r>
              <a:rPr lang="en-US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Procedures (MP)</a:t>
            </a:r>
            <a:endParaRPr lang="en-US" sz="2400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lvl="1" eaLnBrk="1" hangingPunct="1"/>
            <a:r>
              <a:rPr lang="en-US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Logical </a:t>
            </a:r>
            <a:r>
              <a:rPr lang="en-US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Progression (LP)</a:t>
            </a:r>
            <a:endParaRPr lang="en-US" sz="2400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lvl="1" eaLnBrk="1" hangingPunct="1">
              <a:buFontTx/>
              <a:buNone/>
            </a:pPr>
            <a:endParaRPr lang="en-US" sz="2400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are we trying to do?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Rubric categories </a:t>
            </a: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can be </a:t>
            </a: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used to examine beliefs and values expressed by faculty in interviews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Research Questions: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Is it valid to use the rubric, and if so, how?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What does the rubric tell us about individual cards and categories?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Future: How can we weigh context of individual cards and categories?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Valid Use of Rubric?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Can </a:t>
            </a: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see how many artifacts can fit in each given category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Rubric is meant for problem solving - can we interpret faculty artifacts with it?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Interviews focused on problem solving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If at least the individual cards, and possibly faculty categories, can mostly fit into rubric categories, then tool is valid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Analysis Procedure: Categorization Task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2 raters use rubric for categorization</a:t>
            </a:r>
          </a:p>
          <a:p>
            <a:pPr lvl="1" eaLnBrk="1" hangingPunct="1"/>
            <a:r>
              <a:rPr lang="en-US" dirty="0" smtClean="0"/>
              <a:t>Establish inter-rater reliability using sample of 5 faculty distributed evenly across SU, PC, and CC</a:t>
            </a:r>
          </a:p>
          <a:p>
            <a:pPr lvl="1" eaLnBrk="1" hangingPunct="1"/>
            <a:r>
              <a:rPr lang="en-US" dirty="0" smtClean="0"/>
              <a:t>Split the other 25, random selection, and categorize</a:t>
            </a:r>
          </a:p>
          <a:p>
            <a:pPr lvl="2" eaLnBrk="1" hangingPunct="1"/>
            <a:r>
              <a:rPr lang="en-US" dirty="0" smtClean="0"/>
              <a:t>Agreement established with discussion</a:t>
            </a:r>
          </a:p>
          <a:p>
            <a:pPr lvl="1" eaLnBrk="1" hangingPunct="1"/>
            <a:r>
              <a:rPr lang="en-US" dirty="0" smtClean="0"/>
              <a:t>Do this for individual artifact cards and then faculty-chosen categories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Analysis Procedure: Categorization Task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Things to look at:</a:t>
            </a:r>
          </a:p>
          <a:p>
            <a:pPr lvl="1" eaLnBrk="1" hangingPunct="1"/>
            <a:r>
              <a:rPr lang="en-US" smtClean="0"/>
              <a:t>Overall category performance, all 30 faculty</a:t>
            </a:r>
          </a:p>
          <a:p>
            <a:pPr lvl="1" eaLnBrk="1" hangingPunct="1"/>
            <a:r>
              <a:rPr lang="en-US" smtClean="0"/>
              <a:t>Institution type</a:t>
            </a:r>
          </a:p>
          <a:p>
            <a:pPr lvl="1" eaLnBrk="1" hangingPunct="1"/>
            <a:r>
              <a:rPr lang="en-US" smtClean="0"/>
              <a:t>Interviewer check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1272</TotalTime>
  <Words>851</Words>
  <Application>Microsoft Office PowerPoint</Application>
  <PresentationFormat>On-screen Show (4:3)</PresentationFormat>
  <Paragraphs>123</Paragraphs>
  <Slides>19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Foundry</vt:lpstr>
      <vt:lpstr>Chart</vt:lpstr>
      <vt:lpstr>Mapping a Problem Solving Rubric to Faculty Perceptions</vt:lpstr>
      <vt:lpstr>Table of Contents</vt:lpstr>
      <vt:lpstr>Faculty Interviews about Problem Solving (Yerushalmi, Henderson et al. 2007)</vt:lpstr>
      <vt:lpstr>Faculty Interviews  (Yerushalmi, Henderson et al. 2007)</vt:lpstr>
      <vt:lpstr>Rubric for Analysis of Problem Solving  (Docktor 2009)</vt:lpstr>
      <vt:lpstr>What are we trying to do?</vt:lpstr>
      <vt:lpstr>Valid Use of Rubric?</vt:lpstr>
      <vt:lpstr>Analysis Procedure: Categorization Task</vt:lpstr>
      <vt:lpstr>Analysis Procedure: Categorization Task</vt:lpstr>
      <vt:lpstr>Results: Individual Faculty Artifacts</vt:lpstr>
      <vt:lpstr>Results: Individual Faculty Artifacts</vt:lpstr>
      <vt:lpstr>Results: Individual Faculty Artifacts</vt:lpstr>
      <vt:lpstr>Results: Individual Faculty Artifacts</vt:lpstr>
      <vt:lpstr>Results: Faculty Category Artifacts</vt:lpstr>
      <vt:lpstr>Results: Faculty Category Artifacts</vt:lpstr>
      <vt:lpstr>Results: Faculty Category Artifacts</vt:lpstr>
      <vt:lpstr>Present and Future Work</vt:lpstr>
      <vt:lpstr>Present and Future Work</vt:lpstr>
      <vt:lpstr>Thanks!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A</cp:lastModifiedBy>
  <cp:revision>90</cp:revision>
  <cp:lastPrinted>1601-01-01T00:00:00Z</cp:lastPrinted>
  <dcterms:created xsi:type="dcterms:W3CDTF">1601-01-01T00:00:00Z</dcterms:created>
  <dcterms:modified xsi:type="dcterms:W3CDTF">2010-10-29T19:42:02Z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