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2.xml" ContentType="application/vnd.openxmlformats-officedocument.drawingml.chart+xml"/>
  <Override PartName="/ppt/notesSlides/notesSlide15.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16.xml" ContentType="application/vnd.openxmlformats-officedocument.presentationml.notesSlide+xml"/>
  <Override PartName="/ppt/charts/chart5.xml" ContentType="application/vnd.openxmlformats-officedocument.drawingml.chart+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6.xml" ContentType="application/vnd.openxmlformats-officedocument.drawingml.chart+xml"/>
  <Override PartName="/ppt/theme/themeOverride1.xml" ContentType="application/vnd.openxmlformats-officedocument.themeOverr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04" r:id="rId1"/>
    <p:sldMasterId id="2147483916" r:id="rId2"/>
  </p:sldMasterIdLst>
  <p:notesMasterIdLst>
    <p:notesMasterId r:id="rId42"/>
  </p:notesMasterIdLst>
  <p:handoutMasterIdLst>
    <p:handoutMasterId r:id="rId43"/>
  </p:handoutMasterIdLst>
  <p:sldIdLst>
    <p:sldId id="256" r:id="rId3"/>
    <p:sldId id="318" r:id="rId4"/>
    <p:sldId id="317" r:id="rId5"/>
    <p:sldId id="295" r:id="rId6"/>
    <p:sldId id="268" r:id="rId7"/>
    <p:sldId id="271" r:id="rId8"/>
    <p:sldId id="260" r:id="rId9"/>
    <p:sldId id="272" r:id="rId10"/>
    <p:sldId id="261" r:id="rId11"/>
    <p:sldId id="286" r:id="rId12"/>
    <p:sldId id="292" r:id="rId13"/>
    <p:sldId id="291" r:id="rId14"/>
    <p:sldId id="298" r:id="rId15"/>
    <p:sldId id="300" r:id="rId16"/>
    <p:sldId id="301" r:id="rId17"/>
    <p:sldId id="302" r:id="rId18"/>
    <p:sldId id="288" r:id="rId19"/>
    <p:sldId id="319" r:id="rId20"/>
    <p:sldId id="316" r:id="rId21"/>
    <p:sldId id="296" r:id="rId22"/>
    <p:sldId id="297" r:id="rId23"/>
    <p:sldId id="282" r:id="rId24"/>
    <p:sldId id="276" r:id="rId25"/>
    <p:sldId id="283" r:id="rId26"/>
    <p:sldId id="278" r:id="rId27"/>
    <p:sldId id="320" r:id="rId28"/>
    <p:sldId id="303" r:id="rId29"/>
    <p:sldId id="304" r:id="rId30"/>
    <p:sldId id="305" r:id="rId31"/>
    <p:sldId id="306" r:id="rId32"/>
    <p:sldId id="307" r:id="rId33"/>
    <p:sldId id="308" r:id="rId34"/>
    <p:sldId id="309" r:id="rId35"/>
    <p:sldId id="310" r:id="rId36"/>
    <p:sldId id="311" r:id="rId37"/>
    <p:sldId id="312" r:id="rId38"/>
    <p:sldId id="313" r:id="rId39"/>
    <p:sldId id="314" r:id="rId40"/>
    <p:sldId id="315" r:id="rId4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405"/>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955" autoAdjust="0"/>
  </p:normalViewPr>
  <p:slideViewPr>
    <p:cSldViewPr snapToGrid="0" snapToObjects="1">
      <p:cViewPr varScale="1">
        <p:scale>
          <a:sx n="62" d="100"/>
          <a:sy n="62" d="100"/>
        </p:scale>
        <p:origin x="-1584"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qingxu:Desktop:AAPT2013:PERC2013:PAL%20usage%20S13_with%20requested.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Macintosh%20HD:Users:qingxu:Desktop:Spring_2013_study:SurveySp2013en.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Macintosh%20HD:Users:qingxu:Desktop:Spring_2013_study:SurveySp2013en.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Macintosh%20HD:Users:qingxu:Desktop:Spring_2013_study:SurveySp2013en.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Macintosh%20HD:Users:qingxu:Desktop:AAPT2013:PERC2013:PAL%20usage%20S13_with%20requested.xlsx" TargetMode="External"/></Relationships>
</file>

<file path=ppt/charts/_rels/chart6.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a:pPr>
            <a:r>
              <a:rPr lang="en-US" sz="2000"/>
              <a:t>Usage vs. Time (week)</a:t>
            </a:r>
          </a:p>
        </c:rich>
      </c:tx>
      <c:layout/>
      <c:overlay val="0"/>
    </c:title>
    <c:autoTitleDeleted val="0"/>
    <c:plotArea>
      <c:layout/>
      <c:lineChart>
        <c:grouping val="standard"/>
        <c:varyColors val="0"/>
        <c:ser>
          <c:idx val="0"/>
          <c:order val="0"/>
          <c:tx>
            <c:strRef>
              <c:f>'100&amp;200_zero_Final_Deleted'!$DF$3</c:f>
              <c:strCache>
                <c:ptCount val="1"/>
                <c:pt idx="0">
                  <c:v>H (80-100%)                 (65%m, 35%f)</c:v>
                </c:pt>
              </c:strCache>
            </c:strRef>
          </c:tx>
          <c:spPr>
            <a:ln w="66675">
              <a:solidFill>
                <a:srgbClr val="00B050"/>
              </a:solidFill>
              <a:prstDash val="sysDot"/>
            </a:ln>
          </c:spPr>
          <c:marker>
            <c:symbol val="diamond"/>
            <c:size val="14"/>
            <c:spPr>
              <a:solidFill>
                <a:srgbClr val="00B050"/>
              </a:solidFill>
            </c:spPr>
          </c:marker>
          <c:errBars>
            <c:errDir val="y"/>
            <c:errBarType val="both"/>
            <c:errValType val="cust"/>
            <c:noEndCap val="0"/>
            <c:plus>
              <c:numRef>
                <c:f>'100&amp;200_zero_Final_Deleted'!$DG$7:$DK$7</c:f>
                <c:numCache>
                  <c:formatCode>General</c:formatCode>
                  <c:ptCount val="5"/>
                  <c:pt idx="2">
                    <c:v>1.7605669108015299E-2</c:v>
                  </c:pt>
                  <c:pt idx="3">
                    <c:v>1.48063606712295E-2</c:v>
                  </c:pt>
                  <c:pt idx="4">
                    <c:v>1.6166962837331499E-2</c:v>
                  </c:pt>
                </c:numCache>
              </c:numRef>
            </c:plus>
            <c:minus>
              <c:numRef>
                <c:f>'100&amp;200_zero_Final_Deleted'!$DG$7:$DK$7</c:f>
                <c:numCache>
                  <c:formatCode>General</c:formatCode>
                  <c:ptCount val="5"/>
                  <c:pt idx="2">
                    <c:v>1.7605669108015299E-2</c:v>
                  </c:pt>
                  <c:pt idx="3">
                    <c:v>1.48063606712295E-2</c:v>
                  </c:pt>
                  <c:pt idx="4">
                    <c:v>1.6166962837331499E-2</c:v>
                  </c:pt>
                </c:numCache>
              </c:numRef>
            </c:minus>
          </c:errBars>
          <c:cat>
            <c:strRef>
              <c:f>'100&amp;200_zero_Final_Deleted'!$DG$2:$DK$2</c:f>
              <c:strCache>
                <c:ptCount val="5"/>
                <c:pt idx="0">
                  <c:v>wk0</c:v>
                </c:pt>
                <c:pt idx="1">
                  <c:v>wk4</c:v>
                </c:pt>
                <c:pt idx="2">
                  <c:v>wk7</c:v>
                </c:pt>
                <c:pt idx="3">
                  <c:v>wk11</c:v>
                </c:pt>
                <c:pt idx="4">
                  <c:v>wk15</c:v>
                </c:pt>
              </c:strCache>
            </c:strRef>
          </c:cat>
          <c:val>
            <c:numRef>
              <c:f>'100&amp;200_zero_Final_Deleted'!$DG$3:$DK$3</c:f>
              <c:numCache>
                <c:formatCode>General</c:formatCode>
                <c:ptCount val="5"/>
                <c:pt idx="2">
                  <c:v>0.91836734693877597</c:v>
                </c:pt>
                <c:pt idx="3">
                  <c:v>0.88392857142857095</c:v>
                </c:pt>
                <c:pt idx="4">
                  <c:v>0.92128279883381903</c:v>
                </c:pt>
              </c:numCache>
            </c:numRef>
          </c:val>
          <c:smooth val="0"/>
        </c:ser>
        <c:ser>
          <c:idx val="1"/>
          <c:order val="1"/>
          <c:tx>
            <c:strRef>
              <c:f>'100&amp;200_zero_Final_Deleted'!$DF$4</c:f>
              <c:strCache>
                <c:ptCount val="1"/>
                <c:pt idx="0">
                  <c:v>M (40-60%)                 (55%m, 45%f)</c:v>
                </c:pt>
              </c:strCache>
            </c:strRef>
          </c:tx>
          <c:spPr>
            <a:ln>
              <a:prstDash val="sysDash"/>
            </a:ln>
          </c:spPr>
          <c:marker>
            <c:symbol val="square"/>
            <c:size val="12"/>
          </c:marker>
          <c:errBars>
            <c:errDir val="y"/>
            <c:errBarType val="both"/>
            <c:errValType val="cust"/>
            <c:noEndCap val="0"/>
            <c:plus>
              <c:numRef>
                <c:f>'100&amp;200_zero_Final_Deleted'!$DG$8:$DK$8</c:f>
                <c:numCache>
                  <c:formatCode>General</c:formatCode>
                  <c:ptCount val="5"/>
                  <c:pt idx="2">
                    <c:v>3.3666078967071002E-2</c:v>
                  </c:pt>
                  <c:pt idx="3">
                    <c:v>1.67316296053487E-2</c:v>
                  </c:pt>
                  <c:pt idx="4">
                    <c:v>4.6381930884574998E-2</c:v>
                  </c:pt>
                </c:numCache>
              </c:numRef>
            </c:plus>
            <c:minus>
              <c:numRef>
                <c:f>'100&amp;200_zero_Final_Deleted'!$DG$8:$DK$8</c:f>
                <c:numCache>
                  <c:formatCode>General</c:formatCode>
                  <c:ptCount val="5"/>
                  <c:pt idx="2">
                    <c:v>3.3666078967071002E-2</c:v>
                  </c:pt>
                  <c:pt idx="3">
                    <c:v>1.67316296053487E-2</c:v>
                  </c:pt>
                  <c:pt idx="4">
                    <c:v>4.6381930884574998E-2</c:v>
                  </c:pt>
                </c:numCache>
              </c:numRef>
            </c:minus>
          </c:errBars>
          <c:cat>
            <c:strRef>
              <c:f>'100&amp;200_zero_Final_Deleted'!$DG$2:$DK$2</c:f>
              <c:strCache>
                <c:ptCount val="5"/>
                <c:pt idx="0">
                  <c:v>wk0</c:v>
                </c:pt>
                <c:pt idx="1">
                  <c:v>wk4</c:v>
                </c:pt>
                <c:pt idx="2">
                  <c:v>wk7</c:v>
                </c:pt>
                <c:pt idx="3">
                  <c:v>wk11</c:v>
                </c:pt>
                <c:pt idx="4">
                  <c:v>wk15</c:v>
                </c:pt>
              </c:strCache>
            </c:strRef>
          </c:cat>
          <c:val>
            <c:numRef>
              <c:f>'100&amp;200_zero_Final_Deleted'!$DG$4:$DK$4</c:f>
              <c:numCache>
                <c:formatCode>General</c:formatCode>
                <c:ptCount val="5"/>
                <c:pt idx="2">
                  <c:v>0.78947368421052599</c:v>
                </c:pt>
                <c:pt idx="3">
                  <c:v>0.49506578947368401</c:v>
                </c:pt>
                <c:pt idx="4">
                  <c:v>0.24060150375939801</c:v>
                </c:pt>
              </c:numCache>
            </c:numRef>
          </c:val>
          <c:smooth val="0"/>
        </c:ser>
        <c:ser>
          <c:idx val="2"/>
          <c:order val="2"/>
          <c:tx>
            <c:strRef>
              <c:f>'100&amp;200_zero_Final_Deleted'!$DF$5</c:f>
              <c:strCache>
                <c:ptCount val="1"/>
                <c:pt idx="0">
                  <c:v>L (0-20%)                  (85%m, 15%f)</c:v>
                </c:pt>
              </c:strCache>
            </c:strRef>
          </c:tx>
          <c:spPr>
            <a:ln>
              <a:solidFill>
                <a:srgbClr val="C00000"/>
              </a:solidFill>
              <a:prstDash val="dash"/>
            </a:ln>
          </c:spPr>
          <c:marker>
            <c:symbol val="triangle"/>
            <c:size val="14"/>
            <c:spPr>
              <a:solidFill>
                <a:srgbClr val="C00000"/>
              </a:solidFill>
            </c:spPr>
          </c:marker>
          <c:errBars>
            <c:errDir val="y"/>
            <c:errBarType val="both"/>
            <c:errValType val="cust"/>
            <c:noEndCap val="0"/>
            <c:plus>
              <c:numRef>
                <c:f>'100&amp;200_zero_Final_Deleted'!$DG$9:$DK$9</c:f>
                <c:numCache>
                  <c:formatCode>General</c:formatCode>
                  <c:ptCount val="5"/>
                  <c:pt idx="2">
                    <c:v>2.5248659522166698E-2</c:v>
                  </c:pt>
                  <c:pt idx="3">
                    <c:v>8.9425211274404698E-3</c:v>
                  </c:pt>
                  <c:pt idx="4">
                    <c:v>6.6601695102911796E-3</c:v>
                  </c:pt>
                </c:numCache>
              </c:numRef>
            </c:plus>
            <c:minus>
              <c:numRef>
                <c:f>'100&amp;200_zero_Final_Deleted'!$DG$9:$DK$9</c:f>
                <c:numCache>
                  <c:formatCode>General</c:formatCode>
                  <c:ptCount val="5"/>
                  <c:pt idx="2">
                    <c:v>2.5248659522166698E-2</c:v>
                  </c:pt>
                  <c:pt idx="3">
                    <c:v>8.9425211274404698E-3</c:v>
                  </c:pt>
                  <c:pt idx="4">
                    <c:v>6.6601695102911796E-3</c:v>
                  </c:pt>
                </c:numCache>
              </c:numRef>
            </c:minus>
          </c:errBars>
          <c:cat>
            <c:strRef>
              <c:f>'100&amp;200_zero_Final_Deleted'!$DG$2:$DK$2</c:f>
              <c:strCache>
                <c:ptCount val="5"/>
                <c:pt idx="0">
                  <c:v>wk0</c:v>
                </c:pt>
                <c:pt idx="1">
                  <c:v>wk4</c:v>
                </c:pt>
                <c:pt idx="2">
                  <c:v>wk7</c:v>
                </c:pt>
                <c:pt idx="3">
                  <c:v>wk11</c:v>
                </c:pt>
                <c:pt idx="4">
                  <c:v>wk15</c:v>
                </c:pt>
              </c:strCache>
            </c:strRef>
          </c:cat>
          <c:val>
            <c:numRef>
              <c:f>'100&amp;200_zero_Final_Deleted'!$DG$5:$DK$5</c:f>
              <c:numCache>
                <c:formatCode>General</c:formatCode>
                <c:ptCount val="5"/>
                <c:pt idx="2">
                  <c:v>0.19212962962963001</c:v>
                </c:pt>
                <c:pt idx="3">
                  <c:v>5.1215277777777797E-2</c:v>
                </c:pt>
                <c:pt idx="4">
                  <c:v>1.58730158730159E-2</c:v>
                </c:pt>
              </c:numCache>
            </c:numRef>
          </c:val>
          <c:smooth val="0"/>
        </c:ser>
        <c:dLbls>
          <c:showLegendKey val="0"/>
          <c:showVal val="0"/>
          <c:showCatName val="0"/>
          <c:showSerName val="0"/>
          <c:showPercent val="0"/>
          <c:showBubbleSize val="0"/>
        </c:dLbls>
        <c:marker val="1"/>
        <c:smooth val="0"/>
        <c:axId val="110933888"/>
        <c:axId val="110935424"/>
      </c:lineChart>
      <c:catAx>
        <c:axId val="110933888"/>
        <c:scaling>
          <c:orientation val="minMax"/>
        </c:scaling>
        <c:delete val="0"/>
        <c:axPos val="b"/>
        <c:numFmt formatCode="General" sourceLinked="1"/>
        <c:majorTickMark val="in"/>
        <c:minorTickMark val="none"/>
        <c:tickLblPos val="nextTo"/>
        <c:txPr>
          <a:bodyPr/>
          <a:lstStyle/>
          <a:p>
            <a:pPr>
              <a:defRPr sz="2000"/>
            </a:pPr>
            <a:endParaRPr lang="en-US"/>
          </a:p>
        </c:txPr>
        <c:crossAx val="110935424"/>
        <c:crosses val="autoZero"/>
        <c:auto val="1"/>
        <c:lblAlgn val="ctr"/>
        <c:lblOffset val="100"/>
        <c:noMultiLvlLbl val="0"/>
      </c:catAx>
      <c:valAx>
        <c:axId val="110935424"/>
        <c:scaling>
          <c:orientation val="minMax"/>
          <c:max val="1"/>
          <c:min val="0"/>
        </c:scaling>
        <c:delete val="0"/>
        <c:axPos val="l"/>
        <c:majorGridlines/>
        <c:numFmt formatCode="0%" sourceLinked="0"/>
        <c:majorTickMark val="out"/>
        <c:minorTickMark val="none"/>
        <c:tickLblPos val="nextTo"/>
        <c:txPr>
          <a:bodyPr/>
          <a:lstStyle/>
          <a:p>
            <a:pPr>
              <a:defRPr sz="1400"/>
            </a:pPr>
            <a:endParaRPr lang="en-US"/>
          </a:p>
        </c:txPr>
        <c:crossAx val="110933888"/>
        <c:crosses val="autoZero"/>
        <c:crossBetween val="midCat"/>
      </c:valAx>
    </c:plotArea>
    <c:legend>
      <c:legendPos val="r"/>
      <c:layout>
        <c:manualLayout>
          <c:xMode val="edge"/>
          <c:yMode val="edge"/>
          <c:x val="0.67808302852303604"/>
          <c:y val="0.21143601912774601"/>
          <c:w val="0.32191697147696358"/>
          <c:h val="0.59813252795455296"/>
        </c:manualLayout>
      </c:layout>
      <c:overlay val="0"/>
      <c:txPr>
        <a:bodyPr/>
        <a:lstStyle/>
        <a:p>
          <a:pPr>
            <a:defRPr sz="1800"/>
          </a:pPr>
          <a:endParaRPr lang="en-US"/>
        </a:p>
      </c:txPr>
    </c:legend>
    <c:plotVisOnly val="1"/>
    <c:dispBlanksAs val="gap"/>
    <c:showDLblsOverMax val="0"/>
  </c:chart>
  <c:spPr>
    <a:ln>
      <a:solidFill>
        <a:schemeClr val="tx1"/>
      </a:solid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ctr" rtl="0">
              <a:defRPr lang="en-US" sz="1440" b="1" i="0" u="none" strike="noStrike" kern="1200" baseline="0">
                <a:solidFill>
                  <a:sysClr val="windowText" lastClr="000000"/>
                </a:solidFill>
                <a:latin typeface="+mn-lt"/>
                <a:ea typeface="+mn-ea"/>
                <a:cs typeface="+mn-cs"/>
              </a:defRPr>
            </a:pPr>
            <a:r>
              <a:rPr lang="en-US" sz="1800" b="1" i="0" u="none" strike="noStrike" kern="1200" baseline="0" dirty="0">
                <a:solidFill>
                  <a:sysClr val="windowText" lastClr="000000"/>
                </a:solidFill>
                <a:latin typeface="+mn-lt"/>
                <a:ea typeface="+mn-ea"/>
                <a:cs typeface="+mn-cs"/>
              </a:rPr>
              <a:t>The computer coaches did not help improve my problem solving in this class.</a:t>
            </a:r>
          </a:p>
        </c:rich>
      </c:tx>
      <c:layout/>
      <c:overlay val="0"/>
    </c:title>
    <c:autoTitleDeleted val="0"/>
    <c:plotArea>
      <c:layout/>
      <c:barChart>
        <c:barDir val="col"/>
        <c:grouping val="clustered"/>
        <c:varyColors val="0"/>
        <c:ser>
          <c:idx val="0"/>
          <c:order val="0"/>
          <c:tx>
            <c:v>Heavy Users</c:v>
          </c:tx>
          <c:invertIfNegative val="0"/>
          <c:cat>
            <c:strRef>
              <c:f>'Q5'!$C$34:$G$34</c:f>
              <c:strCache>
                <c:ptCount val="5"/>
                <c:pt idx="0">
                  <c:v>A</c:v>
                </c:pt>
                <c:pt idx="1">
                  <c:v>B</c:v>
                </c:pt>
                <c:pt idx="2">
                  <c:v>C</c:v>
                </c:pt>
                <c:pt idx="3">
                  <c:v>D</c:v>
                </c:pt>
                <c:pt idx="4">
                  <c:v>E</c:v>
                </c:pt>
              </c:strCache>
            </c:strRef>
          </c:cat>
          <c:val>
            <c:numRef>
              <c:f>'Q5'!$S$37:$W$37</c:f>
              <c:numCache>
                <c:formatCode>General</c:formatCode>
                <c:ptCount val="5"/>
                <c:pt idx="0">
                  <c:v>2</c:v>
                </c:pt>
                <c:pt idx="1">
                  <c:v>7</c:v>
                </c:pt>
                <c:pt idx="2">
                  <c:v>5</c:v>
                </c:pt>
                <c:pt idx="3">
                  <c:v>15</c:v>
                </c:pt>
                <c:pt idx="4">
                  <c:v>14</c:v>
                </c:pt>
              </c:numCache>
            </c:numRef>
          </c:val>
        </c:ser>
        <c:ser>
          <c:idx val="1"/>
          <c:order val="1"/>
          <c:tx>
            <c:v>Middle Users</c:v>
          </c:tx>
          <c:invertIfNegative val="0"/>
          <c:val>
            <c:numRef>
              <c:f>'Q5'!$S$36:$W$36</c:f>
              <c:numCache>
                <c:formatCode>General</c:formatCode>
                <c:ptCount val="5"/>
                <c:pt idx="0">
                  <c:v>3</c:v>
                </c:pt>
                <c:pt idx="1">
                  <c:v>0</c:v>
                </c:pt>
                <c:pt idx="2">
                  <c:v>4</c:v>
                </c:pt>
                <c:pt idx="3">
                  <c:v>17</c:v>
                </c:pt>
                <c:pt idx="4">
                  <c:v>3</c:v>
                </c:pt>
              </c:numCache>
            </c:numRef>
          </c:val>
        </c:ser>
        <c:ser>
          <c:idx val="2"/>
          <c:order val="2"/>
          <c:tx>
            <c:v>Light Users</c:v>
          </c:tx>
          <c:invertIfNegative val="0"/>
          <c:val>
            <c:numRef>
              <c:f>'Q5'!$S$35:$W$35</c:f>
              <c:numCache>
                <c:formatCode>General</c:formatCode>
                <c:ptCount val="5"/>
                <c:pt idx="0">
                  <c:v>8</c:v>
                </c:pt>
                <c:pt idx="1">
                  <c:v>12</c:v>
                </c:pt>
                <c:pt idx="2">
                  <c:v>14</c:v>
                </c:pt>
                <c:pt idx="3">
                  <c:v>22</c:v>
                </c:pt>
                <c:pt idx="4">
                  <c:v>2</c:v>
                </c:pt>
              </c:numCache>
            </c:numRef>
          </c:val>
        </c:ser>
        <c:dLbls>
          <c:showLegendKey val="0"/>
          <c:showVal val="0"/>
          <c:showCatName val="0"/>
          <c:showSerName val="0"/>
          <c:showPercent val="0"/>
          <c:showBubbleSize val="0"/>
        </c:dLbls>
        <c:gapWidth val="55"/>
        <c:axId val="120685312"/>
        <c:axId val="120686848"/>
      </c:barChart>
      <c:catAx>
        <c:axId val="120685312"/>
        <c:scaling>
          <c:orientation val="minMax"/>
        </c:scaling>
        <c:delete val="0"/>
        <c:axPos val="b"/>
        <c:majorTickMark val="none"/>
        <c:minorTickMark val="none"/>
        <c:tickLblPos val="nextTo"/>
        <c:txPr>
          <a:bodyPr/>
          <a:lstStyle/>
          <a:p>
            <a:pPr>
              <a:defRPr sz="1200"/>
            </a:pPr>
            <a:endParaRPr lang="en-US"/>
          </a:p>
        </c:txPr>
        <c:crossAx val="120686848"/>
        <c:crosses val="autoZero"/>
        <c:auto val="1"/>
        <c:lblAlgn val="ctr"/>
        <c:lblOffset val="100"/>
        <c:noMultiLvlLbl val="0"/>
      </c:catAx>
      <c:valAx>
        <c:axId val="120686848"/>
        <c:scaling>
          <c:orientation val="minMax"/>
        </c:scaling>
        <c:delete val="0"/>
        <c:axPos val="l"/>
        <c:majorGridlines/>
        <c:numFmt formatCode="General" sourceLinked="1"/>
        <c:majorTickMark val="none"/>
        <c:minorTickMark val="none"/>
        <c:tickLblPos val="nextTo"/>
        <c:crossAx val="120685312"/>
        <c:crosses val="autoZero"/>
        <c:crossBetween val="between"/>
      </c:valAx>
    </c:plotArea>
    <c:legend>
      <c:legendPos val="r"/>
      <c:layout/>
      <c:overlay val="0"/>
      <c:txPr>
        <a:bodyPr/>
        <a:lstStyle/>
        <a:p>
          <a:pPr>
            <a:defRPr sz="1600"/>
          </a:pPr>
          <a:endParaRPr lang="en-US"/>
        </a:p>
      </c:txPr>
    </c:legend>
    <c:plotVisOnly val="1"/>
    <c:dispBlanksAs val="gap"/>
    <c:showDLblsOverMax val="0"/>
  </c:chart>
  <c:spPr>
    <a:ln>
      <a:solidFill>
        <a:schemeClr val="tx1"/>
      </a:solidFill>
    </a:ln>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ctr" rtl="0">
              <a:defRPr lang="en-US" sz="1440" b="1" i="0" u="none" strike="noStrike" kern="1200" baseline="0">
                <a:solidFill>
                  <a:sysClr val="windowText" lastClr="000000"/>
                </a:solidFill>
                <a:latin typeface="+mn-lt"/>
                <a:ea typeface="+mn-ea"/>
                <a:cs typeface="+mn-cs"/>
              </a:defRPr>
            </a:pPr>
            <a:r>
              <a:rPr lang="en-US" sz="1800" b="1" i="0" u="none" strike="noStrike" kern="1200" baseline="0" dirty="0">
                <a:solidFill>
                  <a:sysClr val="windowText" lastClr="000000"/>
                </a:solidFill>
                <a:latin typeface="+mn-lt"/>
                <a:ea typeface="+mn-ea"/>
                <a:cs typeface="+mn-cs"/>
              </a:rPr>
              <a:t>The computer coaches helped improve my conceptual knowledge of physics.</a:t>
            </a:r>
          </a:p>
        </c:rich>
      </c:tx>
      <c:layout/>
      <c:overlay val="0"/>
    </c:title>
    <c:autoTitleDeleted val="0"/>
    <c:plotArea>
      <c:layout>
        <c:manualLayout>
          <c:layoutTarget val="inner"/>
          <c:xMode val="edge"/>
          <c:yMode val="edge"/>
          <c:x val="5.9844997916033003E-2"/>
          <c:y val="0.23306763024485"/>
          <c:w val="0.697926498006322"/>
          <c:h val="0.650952432315824"/>
        </c:manualLayout>
      </c:layout>
      <c:barChart>
        <c:barDir val="col"/>
        <c:grouping val="clustered"/>
        <c:varyColors val="0"/>
        <c:ser>
          <c:idx val="0"/>
          <c:order val="0"/>
          <c:tx>
            <c:v>Heavy Users</c:v>
          </c:tx>
          <c:invertIfNegative val="0"/>
          <c:cat>
            <c:strRef>
              <c:f>'Q11'!$C$34:$G$34</c:f>
              <c:strCache>
                <c:ptCount val="5"/>
                <c:pt idx="0">
                  <c:v>A</c:v>
                </c:pt>
                <c:pt idx="1">
                  <c:v>B</c:v>
                </c:pt>
                <c:pt idx="2">
                  <c:v>C</c:v>
                </c:pt>
                <c:pt idx="3">
                  <c:v>D</c:v>
                </c:pt>
                <c:pt idx="4">
                  <c:v>E</c:v>
                </c:pt>
              </c:strCache>
            </c:strRef>
          </c:cat>
          <c:val>
            <c:numRef>
              <c:f>'Q11'!$S$37:$W$37</c:f>
              <c:numCache>
                <c:formatCode>General</c:formatCode>
                <c:ptCount val="5"/>
                <c:pt idx="0">
                  <c:v>6</c:v>
                </c:pt>
                <c:pt idx="1">
                  <c:v>24</c:v>
                </c:pt>
                <c:pt idx="2">
                  <c:v>5</c:v>
                </c:pt>
                <c:pt idx="3">
                  <c:v>7</c:v>
                </c:pt>
                <c:pt idx="4">
                  <c:v>1</c:v>
                </c:pt>
              </c:numCache>
            </c:numRef>
          </c:val>
        </c:ser>
        <c:ser>
          <c:idx val="1"/>
          <c:order val="1"/>
          <c:tx>
            <c:v>Middle Users</c:v>
          </c:tx>
          <c:invertIfNegative val="0"/>
          <c:cat>
            <c:strRef>
              <c:f>'Q11'!$C$34:$G$34</c:f>
              <c:strCache>
                <c:ptCount val="5"/>
                <c:pt idx="0">
                  <c:v>A</c:v>
                </c:pt>
                <c:pt idx="1">
                  <c:v>B</c:v>
                </c:pt>
                <c:pt idx="2">
                  <c:v>C</c:v>
                </c:pt>
                <c:pt idx="3">
                  <c:v>D</c:v>
                </c:pt>
                <c:pt idx="4">
                  <c:v>E</c:v>
                </c:pt>
              </c:strCache>
            </c:strRef>
          </c:cat>
          <c:val>
            <c:numRef>
              <c:f>'Q11'!$S$36:$W$36</c:f>
              <c:numCache>
                <c:formatCode>General</c:formatCode>
                <c:ptCount val="5"/>
                <c:pt idx="0">
                  <c:v>6</c:v>
                </c:pt>
                <c:pt idx="1">
                  <c:v>11</c:v>
                </c:pt>
                <c:pt idx="2">
                  <c:v>9</c:v>
                </c:pt>
                <c:pt idx="3">
                  <c:v>1</c:v>
                </c:pt>
                <c:pt idx="4">
                  <c:v>0</c:v>
                </c:pt>
              </c:numCache>
            </c:numRef>
          </c:val>
        </c:ser>
        <c:ser>
          <c:idx val="2"/>
          <c:order val="2"/>
          <c:tx>
            <c:v>Light Users</c:v>
          </c:tx>
          <c:invertIfNegative val="0"/>
          <c:cat>
            <c:strRef>
              <c:f>'Q11'!$C$34:$G$34</c:f>
              <c:strCache>
                <c:ptCount val="5"/>
                <c:pt idx="0">
                  <c:v>A</c:v>
                </c:pt>
                <c:pt idx="1">
                  <c:v>B</c:v>
                </c:pt>
                <c:pt idx="2">
                  <c:v>C</c:v>
                </c:pt>
                <c:pt idx="3">
                  <c:v>D</c:v>
                </c:pt>
                <c:pt idx="4">
                  <c:v>E</c:v>
                </c:pt>
              </c:strCache>
            </c:strRef>
          </c:cat>
          <c:val>
            <c:numRef>
              <c:f>'Q11'!$S$35:$W$35</c:f>
              <c:numCache>
                <c:formatCode>General</c:formatCode>
                <c:ptCount val="5"/>
                <c:pt idx="0">
                  <c:v>5</c:v>
                </c:pt>
                <c:pt idx="1">
                  <c:v>21</c:v>
                </c:pt>
                <c:pt idx="2">
                  <c:v>16</c:v>
                </c:pt>
                <c:pt idx="3">
                  <c:v>12</c:v>
                </c:pt>
                <c:pt idx="4">
                  <c:v>4</c:v>
                </c:pt>
              </c:numCache>
            </c:numRef>
          </c:val>
        </c:ser>
        <c:dLbls>
          <c:showLegendKey val="0"/>
          <c:showVal val="0"/>
          <c:showCatName val="0"/>
          <c:showSerName val="0"/>
          <c:showPercent val="0"/>
          <c:showBubbleSize val="0"/>
        </c:dLbls>
        <c:gapWidth val="55"/>
        <c:axId val="121140736"/>
        <c:axId val="121142272"/>
      </c:barChart>
      <c:catAx>
        <c:axId val="121140736"/>
        <c:scaling>
          <c:orientation val="minMax"/>
        </c:scaling>
        <c:delete val="0"/>
        <c:axPos val="b"/>
        <c:majorTickMark val="none"/>
        <c:minorTickMark val="none"/>
        <c:tickLblPos val="nextTo"/>
        <c:txPr>
          <a:bodyPr/>
          <a:lstStyle/>
          <a:p>
            <a:pPr>
              <a:defRPr sz="1200"/>
            </a:pPr>
            <a:endParaRPr lang="en-US"/>
          </a:p>
        </c:txPr>
        <c:crossAx val="121142272"/>
        <c:crosses val="autoZero"/>
        <c:auto val="1"/>
        <c:lblAlgn val="ctr"/>
        <c:lblOffset val="100"/>
        <c:noMultiLvlLbl val="0"/>
      </c:catAx>
      <c:valAx>
        <c:axId val="121142272"/>
        <c:scaling>
          <c:orientation val="minMax"/>
        </c:scaling>
        <c:delete val="0"/>
        <c:axPos val="l"/>
        <c:majorGridlines/>
        <c:numFmt formatCode="General" sourceLinked="1"/>
        <c:majorTickMark val="none"/>
        <c:minorTickMark val="none"/>
        <c:tickLblPos val="nextTo"/>
        <c:crossAx val="121140736"/>
        <c:crosses val="autoZero"/>
        <c:crossBetween val="between"/>
      </c:valAx>
    </c:plotArea>
    <c:legend>
      <c:legendPos val="r"/>
      <c:layout/>
      <c:overlay val="0"/>
      <c:txPr>
        <a:bodyPr/>
        <a:lstStyle/>
        <a:p>
          <a:pPr>
            <a:defRPr sz="1600"/>
          </a:pPr>
          <a:endParaRPr lang="en-US"/>
        </a:p>
      </c:txPr>
    </c:legend>
    <c:plotVisOnly val="1"/>
    <c:dispBlanksAs val="gap"/>
    <c:showDLblsOverMax val="0"/>
  </c:chart>
  <c:spPr>
    <a:ln>
      <a:solidFill>
        <a:schemeClr val="tx1"/>
      </a:solidFill>
    </a:ln>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800" dirty="0"/>
              <a:t>Using the coaches improved my confidence when starting new, unknown problems</a:t>
            </a:r>
          </a:p>
        </c:rich>
      </c:tx>
      <c:layout>
        <c:manualLayout>
          <c:xMode val="edge"/>
          <c:yMode val="edge"/>
          <c:x val="0.11242712498696"/>
          <c:y val="3.5510618933311299E-3"/>
        </c:manualLayout>
      </c:layout>
      <c:overlay val="0"/>
    </c:title>
    <c:autoTitleDeleted val="0"/>
    <c:plotArea>
      <c:layout/>
      <c:barChart>
        <c:barDir val="col"/>
        <c:grouping val="clustered"/>
        <c:varyColors val="0"/>
        <c:ser>
          <c:idx val="0"/>
          <c:order val="0"/>
          <c:tx>
            <c:v>Heavy Users</c:v>
          </c:tx>
          <c:invertIfNegative val="0"/>
          <c:cat>
            <c:strRef>
              <c:f>'Q9'!$C$34:$G$34</c:f>
              <c:strCache>
                <c:ptCount val="5"/>
                <c:pt idx="0">
                  <c:v>A</c:v>
                </c:pt>
                <c:pt idx="1">
                  <c:v>B</c:v>
                </c:pt>
                <c:pt idx="2">
                  <c:v>C</c:v>
                </c:pt>
                <c:pt idx="3">
                  <c:v>D</c:v>
                </c:pt>
                <c:pt idx="4">
                  <c:v>E</c:v>
                </c:pt>
              </c:strCache>
            </c:strRef>
          </c:cat>
          <c:val>
            <c:numRef>
              <c:f>'Q9'!$S$37:$W$37</c:f>
              <c:numCache>
                <c:formatCode>General</c:formatCode>
                <c:ptCount val="5"/>
                <c:pt idx="0">
                  <c:v>11</c:v>
                </c:pt>
                <c:pt idx="1">
                  <c:v>19</c:v>
                </c:pt>
                <c:pt idx="2">
                  <c:v>6</c:v>
                </c:pt>
                <c:pt idx="3">
                  <c:v>7</c:v>
                </c:pt>
                <c:pt idx="4">
                  <c:v>0</c:v>
                </c:pt>
              </c:numCache>
            </c:numRef>
          </c:val>
        </c:ser>
        <c:ser>
          <c:idx val="1"/>
          <c:order val="1"/>
          <c:tx>
            <c:v>Middle Users</c:v>
          </c:tx>
          <c:invertIfNegative val="0"/>
          <c:cat>
            <c:strRef>
              <c:f>'Q9'!$C$34:$G$34</c:f>
              <c:strCache>
                <c:ptCount val="5"/>
                <c:pt idx="0">
                  <c:v>A</c:v>
                </c:pt>
                <c:pt idx="1">
                  <c:v>B</c:v>
                </c:pt>
                <c:pt idx="2">
                  <c:v>C</c:v>
                </c:pt>
                <c:pt idx="3">
                  <c:v>D</c:v>
                </c:pt>
                <c:pt idx="4">
                  <c:v>E</c:v>
                </c:pt>
              </c:strCache>
            </c:strRef>
          </c:cat>
          <c:val>
            <c:numRef>
              <c:f>'Q9'!$S$36:$W$36</c:f>
              <c:numCache>
                <c:formatCode>General</c:formatCode>
                <c:ptCount val="5"/>
                <c:pt idx="0">
                  <c:v>5</c:v>
                </c:pt>
                <c:pt idx="1">
                  <c:v>14</c:v>
                </c:pt>
                <c:pt idx="2">
                  <c:v>7</c:v>
                </c:pt>
                <c:pt idx="3">
                  <c:v>1</c:v>
                </c:pt>
                <c:pt idx="4">
                  <c:v>0</c:v>
                </c:pt>
              </c:numCache>
            </c:numRef>
          </c:val>
        </c:ser>
        <c:ser>
          <c:idx val="2"/>
          <c:order val="2"/>
          <c:tx>
            <c:v>Light Users</c:v>
          </c:tx>
          <c:invertIfNegative val="0"/>
          <c:cat>
            <c:strRef>
              <c:f>'Q9'!$C$34:$G$34</c:f>
              <c:strCache>
                <c:ptCount val="5"/>
                <c:pt idx="0">
                  <c:v>A</c:v>
                </c:pt>
                <c:pt idx="1">
                  <c:v>B</c:v>
                </c:pt>
                <c:pt idx="2">
                  <c:v>C</c:v>
                </c:pt>
                <c:pt idx="3">
                  <c:v>D</c:v>
                </c:pt>
                <c:pt idx="4">
                  <c:v>E</c:v>
                </c:pt>
              </c:strCache>
            </c:strRef>
          </c:cat>
          <c:val>
            <c:numRef>
              <c:f>'Q9'!$S$35:$W$35</c:f>
              <c:numCache>
                <c:formatCode>General</c:formatCode>
                <c:ptCount val="5"/>
                <c:pt idx="0">
                  <c:v>8</c:v>
                </c:pt>
                <c:pt idx="1">
                  <c:v>19</c:v>
                </c:pt>
                <c:pt idx="2">
                  <c:v>16</c:v>
                </c:pt>
                <c:pt idx="3">
                  <c:v>10</c:v>
                </c:pt>
                <c:pt idx="4">
                  <c:v>5</c:v>
                </c:pt>
              </c:numCache>
            </c:numRef>
          </c:val>
        </c:ser>
        <c:dLbls>
          <c:showLegendKey val="0"/>
          <c:showVal val="0"/>
          <c:showCatName val="0"/>
          <c:showSerName val="0"/>
          <c:showPercent val="0"/>
          <c:showBubbleSize val="0"/>
        </c:dLbls>
        <c:gapWidth val="55"/>
        <c:axId val="121462144"/>
        <c:axId val="121463936"/>
      </c:barChart>
      <c:catAx>
        <c:axId val="121462144"/>
        <c:scaling>
          <c:orientation val="minMax"/>
        </c:scaling>
        <c:delete val="0"/>
        <c:axPos val="b"/>
        <c:majorTickMark val="none"/>
        <c:minorTickMark val="none"/>
        <c:tickLblPos val="nextTo"/>
        <c:crossAx val="121463936"/>
        <c:crosses val="autoZero"/>
        <c:auto val="1"/>
        <c:lblAlgn val="ctr"/>
        <c:lblOffset val="100"/>
        <c:noMultiLvlLbl val="0"/>
      </c:catAx>
      <c:valAx>
        <c:axId val="121463936"/>
        <c:scaling>
          <c:orientation val="minMax"/>
          <c:max val="30"/>
        </c:scaling>
        <c:delete val="0"/>
        <c:axPos val="l"/>
        <c:majorGridlines/>
        <c:numFmt formatCode="General" sourceLinked="1"/>
        <c:majorTickMark val="none"/>
        <c:minorTickMark val="none"/>
        <c:tickLblPos val="nextTo"/>
        <c:crossAx val="121462144"/>
        <c:crosses val="autoZero"/>
        <c:crossBetween val="between"/>
      </c:valAx>
    </c:plotArea>
    <c:legend>
      <c:legendPos val="r"/>
      <c:layout/>
      <c:overlay val="0"/>
      <c:txPr>
        <a:bodyPr/>
        <a:lstStyle/>
        <a:p>
          <a:pPr>
            <a:defRPr sz="1600"/>
          </a:pPr>
          <a:endParaRPr lang="en-US"/>
        </a:p>
      </c:txPr>
    </c:legend>
    <c:plotVisOnly val="1"/>
    <c:dispBlanksAs val="gap"/>
    <c:showDLblsOverMax val="0"/>
  </c:chart>
  <c:spPr>
    <a:ln>
      <a:solidFill>
        <a:schemeClr val="tx1"/>
      </a:solidFill>
    </a:ln>
  </c:spPr>
  <c:txPr>
    <a:bodyPr/>
    <a:lstStyle/>
    <a:p>
      <a:pPr>
        <a:defRPr sz="12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a:pPr>
            <a:r>
              <a:rPr lang="en-US" sz="2000"/>
              <a:t>Usage vs. Time (week)</a:t>
            </a:r>
          </a:p>
        </c:rich>
      </c:tx>
      <c:layout/>
      <c:overlay val="0"/>
    </c:title>
    <c:autoTitleDeleted val="0"/>
    <c:plotArea>
      <c:layout/>
      <c:lineChart>
        <c:grouping val="standard"/>
        <c:varyColors val="0"/>
        <c:ser>
          <c:idx val="0"/>
          <c:order val="0"/>
          <c:tx>
            <c:strRef>
              <c:f>'100&amp;200_zero_Final_Deleted'!$DF$3</c:f>
              <c:strCache>
                <c:ptCount val="1"/>
                <c:pt idx="0">
                  <c:v>H (80-100%)                 (65%m, 35%f)</c:v>
                </c:pt>
              </c:strCache>
            </c:strRef>
          </c:tx>
          <c:spPr>
            <a:ln>
              <a:prstDash val="sysDot"/>
            </a:ln>
          </c:spPr>
          <c:errBars>
            <c:errDir val="y"/>
            <c:errBarType val="both"/>
            <c:errValType val="cust"/>
            <c:noEndCap val="0"/>
            <c:plus>
              <c:numRef>
                <c:f>'100&amp;200_zero_Final_Deleted'!$DG$7:$DK$7</c:f>
                <c:numCache>
                  <c:formatCode>General</c:formatCode>
                  <c:ptCount val="5"/>
                  <c:pt idx="2">
                    <c:v>1.7605669108015299E-2</c:v>
                  </c:pt>
                  <c:pt idx="3">
                    <c:v>1.48063606712295E-2</c:v>
                  </c:pt>
                  <c:pt idx="4">
                    <c:v>1.6166962837331499E-2</c:v>
                  </c:pt>
                </c:numCache>
              </c:numRef>
            </c:plus>
            <c:minus>
              <c:numRef>
                <c:f>'100&amp;200_zero_Final_Deleted'!$DG$7:$DK$7</c:f>
                <c:numCache>
                  <c:formatCode>General</c:formatCode>
                  <c:ptCount val="5"/>
                  <c:pt idx="2">
                    <c:v>1.7605669108015299E-2</c:v>
                  </c:pt>
                  <c:pt idx="3">
                    <c:v>1.48063606712295E-2</c:v>
                  </c:pt>
                  <c:pt idx="4">
                    <c:v>1.6166962837331499E-2</c:v>
                  </c:pt>
                </c:numCache>
              </c:numRef>
            </c:minus>
          </c:errBars>
          <c:cat>
            <c:strRef>
              <c:f>'100&amp;200_zero_Final_Deleted'!$DG$2:$DK$2</c:f>
              <c:strCache>
                <c:ptCount val="5"/>
                <c:pt idx="0">
                  <c:v>wk0</c:v>
                </c:pt>
                <c:pt idx="1">
                  <c:v>wk4</c:v>
                </c:pt>
                <c:pt idx="2">
                  <c:v>wk7</c:v>
                </c:pt>
                <c:pt idx="3">
                  <c:v>wk11</c:v>
                </c:pt>
                <c:pt idx="4">
                  <c:v>wk15</c:v>
                </c:pt>
              </c:strCache>
            </c:strRef>
          </c:cat>
          <c:val>
            <c:numRef>
              <c:f>'100&amp;200_zero_Final_Deleted'!$DG$3:$DK$3</c:f>
              <c:numCache>
                <c:formatCode>General</c:formatCode>
                <c:ptCount val="5"/>
                <c:pt idx="2">
                  <c:v>0.91836734693877597</c:v>
                </c:pt>
                <c:pt idx="3">
                  <c:v>0.88392857142857095</c:v>
                </c:pt>
                <c:pt idx="4">
                  <c:v>0.92128279883381903</c:v>
                </c:pt>
              </c:numCache>
            </c:numRef>
          </c:val>
          <c:smooth val="0"/>
        </c:ser>
        <c:ser>
          <c:idx val="1"/>
          <c:order val="1"/>
          <c:tx>
            <c:strRef>
              <c:f>'100&amp;200_zero_Final_Deleted'!$DF$4</c:f>
              <c:strCache>
                <c:ptCount val="1"/>
                <c:pt idx="0">
                  <c:v>M (40-60%)                 (55%m, 45%f)</c:v>
                </c:pt>
              </c:strCache>
            </c:strRef>
          </c:tx>
          <c:spPr>
            <a:ln>
              <a:prstDash val="sysDash"/>
            </a:ln>
          </c:spPr>
          <c:marker>
            <c:symbol val="square"/>
            <c:size val="6"/>
          </c:marker>
          <c:errBars>
            <c:errDir val="y"/>
            <c:errBarType val="both"/>
            <c:errValType val="cust"/>
            <c:noEndCap val="0"/>
            <c:plus>
              <c:numRef>
                <c:f>'100&amp;200_zero_Final_Deleted'!$DG$8:$DK$8</c:f>
                <c:numCache>
                  <c:formatCode>General</c:formatCode>
                  <c:ptCount val="5"/>
                  <c:pt idx="2">
                    <c:v>3.3666078967071002E-2</c:v>
                  </c:pt>
                  <c:pt idx="3">
                    <c:v>1.67316296053487E-2</c:v>
                  </c:pt>
                  <c:pt idx="4">
                    <c:v>4.6381930884574998E-2</c:v>
                  </c:pt>
                </c:numCache>
              </c:numRef>
            </c:plus>
            <c:minus>
              <c:numRef>
                <c:f>'100&amp;200_zero_Final_Deleted'!$DG$8:$DK$8</c:f>
                <c:numCache>
                  <c:formatCode>General</c:formatCode>
                  <c:ptCount val="5"/>
                  <c:pt idx="2">
                    <c:v>3.3666078967071002E-2</c:v>
                  </c:pt>
                  <c:pt idx="3">
                    <c:v>1.67316296053487E-2</c:v>
                  </c:pt>
                  <c:pt idx="4">
                    <c:v>4.6381930884574998E-2</c:v>
                  </c:pt>
                </c:numCache>
              </c:numRef>
            </c:minus>
          </c:errBars>
          <c:cat>
            <c:strRef>
              <c:f>'100&amp;200_zero_Final_Deleted'!$DG$2:$DK$2</c:f>
              <c:strCache>
                <c:ptCount val="5"/>
                <c:pt idx="0">
                  <c:v>wk0</c:v>
                </c:pt>
                <c:pt idx="1">
                  <c:v>wk4</c:v>
                </c:pt>
                <c:pt idx="2">
                  <c:v>wk7</c:v>
                </c:pt>
                <c:pt idx="3">
                  <c:v>wk11</c:v>
                </c:pt>
                <c:pt idx="4">
                  <c:v>wk15</c:v>
                </c:pt>
              </c:strCache>
            </c:strRef>
          </c:cat>
          <c:val>
            <c:numRef>
              <c:f>'100&amp;200_zero_Final_Deleted'!$DG$4:$DK$4</c:f>
              <c:numCache>
                <c:formatCode>General</c:formatCode>
                <c:ptCount val="5"/>
                <c:pt idx="2">
                  <c:v>0.78947368421052599</c:v>
                </c:pt>
                <c:pt idx="3">
                  <c:v>0.49506578947368401</c:v>
                </c:pt>
                <c:pt idx="4">
                  <c:v>0.24060150375939801</c:v>
                </c:pt>
              </c:numCache>
            </c:numRef>
          </c:val>
          <c:smooth val="0"/>
        </c:ser>
        <c:ser>
          <c:idx val="2"/>
          <c:order val="2"/>
          <c:tx>
            <c:strRef>
              <c:f>'100&amp;200_zero_Final_Deleted'!$DF$5</c:f>
              <c:strCache>
                <c:ptCount val="1"/>
                <c:pt idx="0">
                  <c:v>L (0-20%)                  (85%m, 15%f)</c:v>
                </c:pt>
              </c:strCache>
            </c:strRef>
          </c:tx>
          <c:spPr>
            <a:ln>
              <a:prstDash val="dash"/>
            </a:ln>
          </c:spPr>
          <c:errBars>
            <c:errDir val="y"/>
            <c:errBarType val="both"/>
            <c:errValType val="cust"/>
            <c:noEndCap val="0"/>
            <c:plus>
              <c:numRef>
                <c:f>'100&amp;200_zero_Final_Deleted'!$DG$9:$DK$9</c:f>
                <c:numCache>
                  <c:formatCode>General</c:formatCode>
                  <c:ptCount val="5"/>
                  <c:pt idx="2">
                    <c:v>2.5248659522166698E-2</c:v>
                  </c:pt>
                  <c:pt idx="3">
                    <c:v>8.9425211274404698E-3</c:v>
                  </c:pt>
                  <c:pt idx="4">
                    <c:v>6.6601695102911796E-3</c:v>
                  </c:pt>
                </c:numCache>
              </c:numRef>
            </c:plus>
            <c:minus>
              <c:numRef>
                <c:f>'100&amp;200_zero_Final_Deleted'!$DG$9:$DK$9</c:f>
                <c:numCache>
                  <c:formatCode>General</c:formatCode>
                  <c:ptCount val="5"/>
                  <c:pt idx="2">
                    <c:v>2.5248659522166698E-2</c:v>
                  </c:pt>
                  <c:pt idx="3">
                    <c:v>8.9425211274404698E-3</c:v>
                  </c:pt>
                  <c:pt idx="4">
                    <c:v>6.6601695102911796E-3</c:v>
                  </c:pt>
                </c:numCache>
              </c:numRef>
            </c:minus>
          </c:errBars>
          <c:cat>
            <c:strRef>
              <c:f>'100&amp;200_zero_Final_Deleted'!$DG$2:$DK$2</c:f>
              <c:strCache>
                <c:ptCount val="5"/>
                <c:pt idx="0">
                  <c:v>wk0</c:v>
                </c:pt>
                <c:pt idx="1">
                  <c:v>wk4</c:v>
                </c:pt>
                <c:pt idx="2">
                  <c:v>wk7</c:v>
                </c:pt>
                <c:pt idx="3">
                  <c:v>wk11</c:v>
                </c:pt>
                <c:pt idx="4">
                  <c:v>wk15</c:v>
                </c:pt>
              </c:strCache>
            </c:strRef>
          </c:cat>
          <c:val>
            <c:numRef>
              <c:f>'100&amp;200_zero_Final_Deleted'!$DG$5:$DK$5</c:f>
              <c:numCache>
                <c:formatCode>General</c:formatCode>
                <c:ptCount val="5"/>
                <c:pt idx="2">
                  <c:v>0.19212962962963001</c:v>
                </c:pt>
                <c:pt idx="3">
                  <c:v>5.1215277777777797E-2</c:v>
                </c:pt>
                <c:pt idx="4">
                  <c:v>1.58730158730159E-2</c:v>
                </c:pt>
              </c:numCache>
            </c:numRef>
          </c:val>
          <c:smooth val="0"/>
        </c:ser>
        <c:dLbls>
          <c:showLegendKey val="0"/>
          <c:showVal val="0"/>
          <c:showCatName val="0"/>
          <c:showSerName val="0"/>
          <c:showPercent val="0"/>
          <c:showBubbleSize val="0"/>
        </c:dLbls>
        <c:marker val="1"/>
        <c:smooth val="0"/>
        <c:axId val="121521664"/>
        <c:axId val="121523200"/>
      </c:lineChart>
      <c:catAx>
        <c:axId val="121521664"/>
        <c:scaling>
          <c:orientation val="minMax"/>
        </c:scaling>
        <c:delete val="0"/>
        <c:axPos val="b"/>
        <c:numFmt formatCode="General" sourceLinked="1"/>
        <c:majorTickMark val="in"/>
        <c:minorTickMark val="none"/>
        <c:tickLblPos val="nextTo"/>
        <c:txPr>
          <a:bodyPr/>
          <a:lstStyle/>
          <a:p>
            <a:pPr>
              <a:defRPr sz="2000"/>
            </a:pPr>
            <a:endParaRPr lang="en-US"/>
          </a:p>
        </c:txPr>
        <c:crossAx val="121523200"/>
        <c:crosses val="autoZero"/>
        <c:auto val="1"/>
        <c:lblAlgn val="ctr"/>
        <c:lblOffset val="100"/>
        <c:noMultiLvlLbl val="0"/>
      </c:catAx>
      <c:valAx>
        <c:axId val="121523200"/>
        <c:scaling>
          <c:orientation val="minMax"/>
          <c:max val="1"/>
          <c:min val="0"/>
        </c:scaling>
        <c:delete val="0"/>
        <c:axPos val="l"/>
        <c:majorGridlines/>
        <c:numFmt formatCode="0%" sourceLinked="0"/>
        <c:majorTickMark val="out"/>
        <c:minorTickMark val="none"/>
        <c:tickLblPos val="nextTo"/>
        <c:txPr>
          <a:bodyPr/>
          <a:lstStyle/>
          <a:p>
            <a:pPr>
              <a:defRPr sz="1400"/>
            </a:pPr>
            <a:endParaRPr lang="en-US"/>
          </a:p>
        </c:txPr>
        <c:crossAx val="121521664"/>
        <c:crosses val="autoZero"/>
        <c:crossBetween val="midCat"/>
      </c:valAx>
    </c:plotArea>
    <c:legend>
      <c:legendPos val="r"/>
      <c:layout>
        <c:manualLayout>
          <c:xMode val="edge"/>
          <c:yMode val="edge"/>
          <c:x val="0.67808302852303604"/>
          <c:y val="0.21143601912774601"/>
          <c:w val="0.30818699436025898"/>
          <c:h val="0.59813252795455296"/>
        </c:manualLayout>
      </c:layout>
      <c:overlay val="0"/>
      <c:txPr>
        <a:bodyPr/>
        <a:lstStyle/>
        <a:p>
          <a:pPr>
            <a:defRPr sz="1800"/>
          </a:pPr>
          <a:endParaRPr lang="en-US"/>
        </a:p>
      </c:txPr>
    </c:legend>
    <c:plotVisOnly val="1"/>
    <c:dispBlanksAs val="gap"/>
    <c:showDLblsOverMax val="0"/>
  </c:chart>
  <c:spPr>
    <a:ln>
      <a:solidFill>
        <a:schemeClr val="tx1"/>
      </a:solidFill>
    </a:ln>
  </c:sp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2000"/>
            </a:pPr>
            <a:r>
              <a:rPr lang="en-US" sz="2000"/>
              <a:t>Usage vs. Time (week)</a:t>
            </a:r>
          </a:p>
        </c:rich>
      </c:tx>
      <c:layout/>
      <c:overlay val="0"/>
    </c:title>
    <c:autoTitleDeleted val="0"/>
    <c:plotArea>
      <c:layout/>
      <c:lineChart>
        <c:grouping val="standard"/>
        <c:varyColors val="0"/>
        <c:ser>
          <c:idx val="0"/>
          <c:order val="0"/>
          <c:tx>
            <c:strRef>
              <c:f>'100&amp;200_zero_Final_Deleted'!$DF$3</c:f>
              <c:strCache>
                <c:ptCount val="1"/>
                <c:pt idx="0">
                  <c:v>H (80-100%)                 (65%m, 35%f)</c:v>
                </c:pt>
              </c:strCache>
            </c:strRef>
          </c:tx>
          <c:spPr>
            <a:ln>
              <a:prstDash val="sysDot"/>
            </a:ln>
          </c:spPr>
          <c:errBars>
            <c:errDir val="y"/>
            <c:errBarType val="both"/>
            <c:errValType val="cust"/>
            <c:noEndCap val="0"/>
            <c:plus>
              <c:numRef>
                <c:f>'100&amp;200_zero_Final_Deleted'!$DG$7:$DK$7</c:f>
                <c:numCache>
                  <c:formatCode>General</c:formatCode>
                  <c:ptCount val="5"/>
                  <c:pt idx="2">
                    <c:v>1.7605669108015299E-2</c:v>
                  </c:pt>
                  <c:pt idx="3">
                    <c:v>1.48063606712295E-2</c:v>
                  </c:pt>
                  <c:pt idx="4">
                    <c:v>1.6166962837331499E-2</c:v>
                  </c:pt>
                </c:numCache>
              </c:numRef>
            </c:plus>
            <c:minus>
              <c:numRef>
                <c:f>'100&amp;200_zero_Final_Deleted'!$DG$7:$DK$7</c:f>
                <c:numCache>
                  <c:formatCode>General</c:formatCode>
                  <c:ptCount val="5"/>
                  <c:pt idx="2">
                    <c:v>1.7605669108015299E-2</c:v>
                  </c:pt>
                  <c:pt idx="3">
                    <c:v>1.48063606712295E-2</c:v>
                  </c:pt>
                  <c:pt idx="4">
                    <c:v>1.6166962837331499E-2</c:v>
                  </c:pt>
                </c:numCache>
              </c:numRef>
            </c:minus>
          </c:errBars>
          <c:cat>
            <c:strRef>
              <c:f>'100&amp;200_zero_Final_Deleted'!$DG$2:$DK$2</c:f>
              <c:strCache>
                <c:ptCount val="5"/>
                <c:pt idx="0">
                  <c:v>wk0</c:v>
                </c:pt>
                <c:pt idx="1">
                  <c:v>wk4</c:v>
                </c:pt>
                <c:pt idx="2">
                  <c:v>wk7</c:v>
                </c:pt>
                <c:pt idx="3">
                  <c:v>wk11</c:v>
                </c:pt>
                <c:pt idx="4">
                  <c:v>wk15</c:v>
                </c:pt>
              </c:strCache>
            </c:strRef>
          </c:cat>
          <c:val>
            <c:numRef>
              <c:f>'100&amp;200_zero_Final_Deleted'!$DG$3:$DK$3</c:f>
              <c:numCache>
                <c:formatCode>General</c:formatCode>
                <c:ptCount val="5"/>
                <c:pt idx="2">
                  <c:v>0.91836734693877597</c:v>
                </c:pt>
                <c:pt idx="3">
                  <c:v>0.88392857142857095</c:v>
                </c:pt>
                <c:pt idx="4">
                  <c:v>0.92128279883381903</c:v>
                </c:pt>
              </c:numCache>
            </c:numRef>
          </c:val>
          <c:smooth val="0"/>
        </c:ser>
        <c:ser>
          <c:idx val="1"/>
          <c:order val="1"/>
          <c:tx>
            <c:strRef>
              <c:f>'100&amp;200_zero_Final_Deleted'!$DF$4</c:f>
              <c:strCache>
                <c:ptCount val="1"/>
                <c:pt idx="0">
                  <c:v>M (40-60%)                 (55%m, 45%f)</c:v>
                </c:pt>
              </c:strCache>
            </c:strRef>
          </c:tx>
          <c:spPr>
            <a:ln>
              <a:prstDash val="sysDash"/>
            </a:ln>
          </c:spPr>
          <c:marker>
            <c:symbol val="square"/>
            <c:size val="6"/>
          </c:marker>
          <c:errBars>
            <c:errDir val="y"/>
            <c:errBarType val="both"/>
            <c:errValType val="cust"/>
            <c:noEndCap val="0"/>
            <c:plus>
              <c:numRef>
                <c:f>'100&amp;200_zero_Final_Deleted'!$DG$8:$DK$8</c:f>
                <c:numCache>
                  <c:formatCode>General</c:formatCode>
                  <c:ptCount val="5"/>
                  <c:pt idx="2">
                    <c:v>3.3666078967071002E-2</c:v>
                  </c:pt>
                  <c:pt idx="3">
                    <c:v>1.67316296053487E-2</c:v>
                  </c:pt>
                  <c:pt idx="4">
                    <c:v>4.6381930884574998E-2</c:v>
                  </c:pt>
                </c:numCache>
              </c:numRef>
            </c:plus>
            <c:minus>
              <c:numRef>
                <c:f>'100&amp;200_zero_Final_Deleted'!$DG$8:$DK$8</c:f>
                <c:numCache>
                  <c:formatCode>General</c:formatCode>
                  <c:ptCount val="5"/>
                  <c:pt idx="2">
                    <c:v>3.3666078967071002E-2</c:v>
                  </c:pt>
                  <c:pt idx="3">
                    <c:v>1.67316296053487E-2</c:v>
                  </c:pt>
                  <c:pt idx="4">
                    <c:v>4.6381930884574998E-2</c:v>
                  </c:pt>
                </c:numCache>
              </c:numRef>
            </c:minus>
          </c:errBars>
          <c:cat>
            <c:strRef>
              <c:f>'100&amp;200_zero_Final_Deleted'!$DG$2:$DK$2</c:f>
              <c:strCache>
                <c:ptCount val="5"/>
                <c:pt idx="0">
                  <c:v>wk0</c:v>
                </c:pt>
                <c:pt idx="1">
                  <c:v>wk4</c:v>
                </c:pt>
                <c:pt idx="2">
                  <c:v>wk7</c:v>
                </c:pt>
                <c:pt idx="3">
                  <c:v>wk11</c:v>
                </c:pt>
                <c:pt idx="4">
                  <c:v>wk15</c:v>
                </c:pt>
              </c:strCache>
            </c:strRef>
          </c:cat>
          <c:val>
            <c:numRef>
              <c:f>'100&amp;200_zero_Final_Deleted'!$DG$4:$DK$4</c:f>
              <c:numCache>
                <c:formatCode>General</c:formatCode>
                <c:ptCount val="5"/>
                <c:pt idx="2">
                  <c:v>0.78947368421052599</c:v>
                </c:pt>
                <c:pt idx="3">
                  <c:v>0.49506578947368401</c:v>
                </c:pt>
                <c:pt idx="4">
                  <c:v>0.24060150375939801</c:v>
                </c:pt>
              </c:numCache>
            </c:numRef>
          </c:val>
          <c:smooth val="0"/>
        </c:ser>
        <c:ser>
          <c:idx val="2"/>
          <c:order val="2"/>
          <c:tx>
            <c:strRef>
              <c:f>'100&amp;200_zero_Final_Deleted'!$DF$5</c:f>
              <c:strCache>
                <c:ptCount val="1"/>
                <c:pt idx="0">
                  <c:v>L (0-20%)                  (85%m, 15%f)</c:v>
                </c:pt>
              </c:strCache>
            </c:strRef>
          </c:tx>
          <c:spPr>
            <a:ln>
              <a:prstDash val="dash"/>
            </a:ln>
          </c:spPr>
          <c:errBars>
            <c:errDir val="y"/>
            <c:errBarType val="both"/>
            <c:errValType val="cust"/>
            <c:noEndCap val="0"/>
            <c:plus>
              <c:numRef>
                <c:f>'100&amp;200_zero_Final_Deleted'!$DG$9:$DK$9</c:f>
                <c:numCache>
                  <c:formatCode>General</c:formatCode>
                  <c:ptCount val="5"/>
                  <c:pt idx="2">
                    <c:v>2.5248659522166698E-2</c:v>
                  </c:pt>
                  <c:pt idx="3">
                    <c:v>8.9425211274404698E-3</c:v>
                  </c:pt>
                  <c:pt idx="4">
                    <c:v>6.6601695102911796E-3</c:v>
                  </c:pt>
                </c:numCache>
              </c:numRef>
            </c:plus>
            <c:minus>
              <c:numRef>
                <c:f>'100&amp;200_zero_Final_Deleted'!$DG$9:$DK$9</c:f>
                <c:numCache>
                  <c:formatCode>General</c:formatCode>
                  <c:ptCount val="5"/>
                  <c:pt idx="2">
                    <c:v>2.5248659522166698E-2</c:v>
                  </c:pt>
                  <c:pt idx="3">
                    <c:v>8.9425211274404698E-3</c:v>
                  </c:pt>
                  <c:pt idx="4">
                    <c:v>6.6601695102911796E-3</c:v>
                  </c:pt>
                </c:numCache>
              </c:numRef>
            </c:minus>
          </c:errBars>
          <c:cat>
            <c:strRef>
              <c:f>'100&amp;200_zero_Final_Deleted'!$DG$2:$DK$2</c:f>
              <c:strCache>
                <c:ptCount val="5"/>
                <c:pt idx="0">
                  <c:v>wk0</c:v>
                </c:pt>
                <c:pt idx="1">
                  <c:v>wk4</c:v>
                </c:pt>
                <c:pt idx="2">
                  <c:v>wk7</c:v>
                </c:pt>
                <c:pt idx="3">
                  <c:v>wk11</c:v>
                </c:pt>
                <c:pt idx="4">
                  <c:v>wk15</c:v>
                </c:pt>
              </c:strCache>
            </c:strRef>
          </c:cat>
          <c:val>
            <c:numRef>
              <c:f>'100&amp;200_zero_Final_Deleted'!$DG$5:$DK$5</c:f>
              <c:numCache>
                <c:formatCode>General</c:formatCode>
                <c:ptCount val="5"/>
                <c:pt idx="2">
                  <c:v>0.19212962962963001</c:v>
                </c:pt>
                <c:pt idx="3">
                  <c:v>5.1215277777777797E-2</c:v>
                </c:pt>
                <c:pt idx="4">
                  <c:v>1.58730158730159E-2</c:v>
                </c:pt>
              </c:numCache>
            </c:numRef>
          </c:val>
          <c:smooth val="0"/>
        </c:ser>
        <c:dLbls>
          <c:showLegendKey val="0"/>
          <c:showVal val="0"/>
          <c:showCatName val="0"/>
          <c:showSerName val="0"/>
          <c:showPercent val="0"/>
          <c:showBubbleSize val="0"/>
        </c:dLbls>
        <c:marker val="1"/>
        <c:smooth val="0"/>
        <c:axId val="127727104"/>
        <c:axId val="127728640"/>
      </c:lineChart>
      <c:catAx>
        <c:axId val="127727104"/>
        <c:scaling>
          <c:orientation val="minMax"/>
        </c:scaling>
        <c:delete val="0"/>
        <c:axPos val="b"/>
        <c:numFmt formatCode="General" sourceLinked="1"/>
        <c:majorTickMark val="in"/>
        <c:minorTickMark val="none"/>
        <c:tickLblPos val="nextTo"/>
        <c:txPr>
          <a:bodyPr/>
          <a:lstStyle/>
          <a:p>
            <a:pPr>
              <a:defRPr sz="2000"/>
            </a:pPr>
            <a:endParaRPr lang="en-US"/>
          </a:p>
        </c:txPr>
        <c:crossAx val="127728640"/>
        <c:crosses val="autoZero"/>
        <c:auto val="1"/>
        <c:lblAlgn val="ctr"/>
        <c:lblOffset val="100"/>
        <c:noMultiLvlLbl val="0"/>
      </c:catAx>
      <c:valAx>
        <c:axId val="127728640"/>
        <c:scaling>
          <c:orientation val="minMax"/>
          <c:max val="1"/>
          <c:min val="0"/>
        </c:scaling>
        <c:delete val="0"/>
        <c:axPos val="l"/>
        <c:majorGridlines/>
        <c:numFmt formatCode="0%" sourceLinked="0"/>
        <c:majorTickMark val="out"/>
        <c:minorTickMark val="none"/>
        <c:tickLblPos val="nextTo"/>
        <c:txPr>
          <a:bodyPr/>
          <a:lstStyle/>
          <a:p>
            <a:pPr>
              <a:defRPr sz="1400"/>
            </a:pPr>
            <a:endParaRPr lang="en-US"/>
          </a:p>
        </c:txPr>
        <c:crossAx val="127727104"/>
        <c:crosses val="autoZero"/>
        <c:crossBetween val="midCat"/>
      </c:valAx>
    </c:plotArea>
    <c:legend>
      <c:legendPos val="r"/>
      <c:layout>
        <c:manualLayout>
          <c:xMode val="edge"/>
          <c:yMode val="edge"/>
          <c:x val="0.67808302852303604"/>
          <c:y val="0.21143601912774601"/>
          <c:w val="0.30818699436025898"/>
          <c:h val="0.59813252795455296"/>
        </c:manualLayout>
      </c:layout>
      <c:overlay val="0"/>
      <c:txPr>
        <a:bodyPr/>
        <a:lstStyle/>
        <a:p>
          <a:pPr>
            <a:defRPr sz="1800"/>
          </a:pPr>
          <a:endParaRPr lang="en-US"/>
        </a:p>
      </c:txPr>
    </c:legend>
    <c:plotVisOnly val="1"/>
    <c:dispBlanksAs val="gap"/>
    <c:showDLblsOverMax val="0"/>
  </c:chart>
  <c:spPr>
    <a:ln>
      <a:solidFill>
        <a:schemeClr val="tx1"/>
      </a:solidFill>
    </a:ln>
  </c:spPr>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94E2C6A-39CC-374E-B2EA-FBEE4EEBD431}" type="datetimeFigureOut">
              <a:rPr lang="en-US" smtClean="0"/>
              <a:pPr/>
              <a:t>10/31/2013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5FA0E46-16C8-EA47-8D0F-BCC547F0262D}" type="slidenum">
              <a:rPr lang="en-US" smtClean="0"/>
              <a:pPr/>
              <a:t>‹#›</a:t>
            </a:fld>
            <a:endParaRPr lang="en-US"/>
          </a:p>
        </p:txBody>
      </p:sp>
    </p:spTree>
    <p:extLst>
      <p:ext uri="{BB962C8B-B14F-4D97-AF65-F5344CB8AC3E}">
        <p14:creationId xmlns:p14="http://schemas.microsoft.com/office/powerpoint/2010/main" val="139012445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A62F5E8-6F3C-2347-A729-64FD8447E34D}" type="datetimeFigureOut">
              <a:rPr lang="en-US" smtClean="0"/>
              <a:pPr/>
              <a:t>10/31/2013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050235A-6177-2443-87D0-561CE64258E7}" type="slidenum">
              <a:rPr lang="en-US" smtClean="0"/>
              <a:pPr/>
              <a:t>‹#›</a:t>
            </a:fld>
            <a:endParaRPr lang="en-US"/>
          </a:p>
        </p:txBody>
      </p:sp>
    </p:spTree>
    <p:extLst>
      <p:ext uri="{BB962C8B-B14F-4D97-AF65-F5344CB8AC3E}">
        <p14:creationId xmlns:p14="http://schemas.microsoft.com/office/powerpoint/2010/main" val="128815482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The Intelligence is supplied by our research knowledge of problem-solving..</a:t>
            </a:r>
            <a:endParaRPr lang="en-US" dirty="0" smtClean="0"/>
          </a:p>
          <a:p>
            <a:endParaRPr lang="en-US" dirty="0" smtClean="0"/>
          </a:p>
          <a:p>
            <a:r>
              <a:rPr lang="en-US" dirty="0" smtClean="0"/>
              <a:t>Cognitive apprenticeship model</a:t>
            </a:r>
            <a:r>
              <a:rPr lang="en-US" baseline="0" dirty="0" smtClean="0"/>
              <a:t> is known to be effective in teaching complex skills such as Problem-solving. And </a:t>
            </a:r>
            <a:r>
              <a:rPr lang="en-US" dirty="0" smtClean="0"/>
              <a:t>these</a:t>
            </a:r>
            <a:r>
              <a:rPr lang="en-US" baseline="0" dirty="0" smtClean="0"/>
              <a:t> computer coaches are built within a cognitive apprenticeship model With Coaching strongly emphasized in that students get real-time feedback and guidance while they work through a coached problem.</a:t>
            </a:r>
          </a:p>
          <a:p>
            <a:r>
              <a:rPr lang="en-US" baseline="0" dirty="0" smtClean="0"/>
              <a:t>Also, We know that expert and novices differed in problem solving : Experts tend to use a systematic framework while approaching a problem. And such framework is incorporated into our computer coaches. </a:t>
            </a:r>
            <a:endParaRPr lang="en-US" dirty="0"/>
          </a:p>
        </p:txBody>
      </p:sp>
      <p:sp>
        <p:nvSpPr>
          <p:cNvPr id="4" name="Slide Number Placeholder 3"/>
          <p:cNvSpPr>
            <a:spLocks noGrp="1"/>
          </p:cNvSpPr>
          <p:nvPr>
            <p:ph type="sldNum" sz="quarter" idx="10"/>
          </p:nvPr>
        </p:nvSpPr>
        <p:spPr/>
        <p:txBody>
          <a:bodyPr/>
          <a:lstStyle/>
          <a:p>
            <a:fld id="{7050235A-6177-2443-87D0-561CE64258E7}" type="slidenum">
              <a:rPr lang="en-US" smtClean="0"/>
              <a:pPr/>
              <a:t>4</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r>
              <a:rPr lang="en-US" dirty="0" smtClean="0"/>
              <a:t>We</a:t>
            </a:r>
            <a:r>
              <a:rPr lang="en-US" baseline="0" dirty="0" smtClean="0"/>
              <a:t> have a framework which is more flexible than version 1 which adapts more of the problem solving pedagogy we would like to see in our online coaches.</a:t>
            </a:r>
            <a:endParaRPr lang="en-US" dirty="0" smtClean="0"/>
          </a:p>
          <a:p>
            <a:pPr marL="228600" indent="-228600">
              <a:buAutoNum type="arabicParenR"/>
            </a:pPr>
            <a:r>
              <a:rPr lang="en-US" dirty="0" smtClean="0"/>
              <a:t>Solution paths</a:t>
            </a:r>
            <a:r>
              <a:rPr lang="en-US" baseline="0" dirty="0" smtClean="0"/>
              <a:t> are open.</a:t>
            </a:r>
          </a:p>
          <a:p>
            <a:pPr marL="685800" lvl="1" indent="-228600">
              <a:buAutoNum type="arabicParenR"/>
            </a:pPr>
            <a:r>
              <a:rPr lang="en-US" baseline="0" dirty="0" smtClean="0"/>
              <a:t>Students can choose to solve any unlocked path.  How much is unlocked at a given time or from a given question is dictated by the instructor.</a:t>
            </a:r>
          </a:p>
          <a:p>
            <a:pPr marL="685800" lvl="1" indent="-228600">
              <a:buAutoNum type="arabicParenR"/>
            </a:pPr>
            <a:r>
              <a:rPr lang="en-US" baseline="0" dirty="0" smtClean="0"/>
              <a:t>Going to more human-like coaching.</a:t>
            </a:r>
          </a:p>
          <a:p>
            <a:pPr marL="685800" lvl="1" indent="-228600">
              <a:buAutoNum type="arabicParenR"/>
            </a:pPr>
            <a:r>
              <a:rPr lang="en-US" baseline="0" dirty="0" smtClean="0"/>
              <a:t>Students aren’t immediately locked into a particular choice</a:t>
            </a:r>
          </a:p>
          <a:p>
            <a:pPr marL="228600" lvl="0" indent="-228600">
              <a:buAutoNum type="arabicParenR"/>
            </a:pPr>
            <a:r>
              <a:rPr lang="en-US" baseline="0" dirty="0" smtClean="0"/>
              <a:t>Adjustable grain size</a:t>
            </a:r>
          </a:p>
          <a:p>
            <a:pPr marL="685800" lvl="1" indent="-228600">
              <a:buAutoNum type="arabicParenR"/>
            </a:pPr>
            <a:r>
              <a:rPr lang="en-US" baseline="0" dirty="0" smtClean="0"/>
              <a:t>Students work on problems on their own and turn to coaches for assistance.</a:t>
            </a:r>
          </a:p>
          <a:p>
            <a:pPr marL="1143000" lvl="2" indent="-228600">
              <a:buAutoNum type="arabicParenR"/>
            </a:pPr>
            <a:r>
              <a:rPr lang="en-US" baseline="0" dirty="0" smtClean="0"/>
              <a:t>Some V1 coaches forced the students to start from the beginning regardless of previous progress in the coach or outside of the coach.</a:t>
            </a:r>
          </a:p>
          <a:p>
            <a:pPr marL="1143000" lvl="2" indent="-228600">
              <a:buAutoNum type="arabicParenR"/>
            </a:pPr>
            <a:r>
              <a:rPr lang="en-US" baseline="0" dirty="0" smtClean="0"/>
              <a:t>Some v1 coaches forced the student to have a near complete idea of the problem and brought them into a specific area of issue when prompted.</a:t>
            </a:r>
          </a:p>
          <a:p>
            <a:pPr marL="1143000" lvl="2" indent="-228600">
              <a:buAutoNum type="arabicParenR"/>
            </a:pPr>
            <a:r>
              <a:rPr lang="en-US" baseline="0" dirty="0" smtClean="0"/>
              <a:t>There is no middle ground.  The new version will bridge the gap by having adjustable grain sizes.</a:t>
            </a:r>
          </a:p>
          <a:p>
            <a:pPr marL="685800" lvl="1" indent="-228600">
              <a:buAutoNum type="arabicParenR"/>
            </a:pPr>
            <a:endParaRPr lang="en-US" dirty="0"/>
          </a:p>
        </p:txBody>
      </p:sp>
      <p:sp>
        <p:nvSpPr>
          <p:cNvPr id="4" name="Slide Number Placeholder 3"/>
          <p:cNvSpPr>
            <a:spLocks noGrp="1"/>
          </p:cNvSpPr>
          <p:nvPr>
            <p:ph type="sldNum" sz="quarter" idx="10"/>
          </p:nvPr>
        </p:nvSpPr>
        <p:spPr/>
        <p:txBody>
          <a:bodyPr/>
          <a:lstStyle/>
          <a:p>
            <a:fld id="{6EE86BE0-E545-4FD6-8AF8-22EF47ACD874}" type="slidenum">
              <a:rPr lang="en-US" smtClean="0"/>
              <a:pPr/>
              <a:t>15</a:t>
            </a:fld>
            <a:endParaRPr lang="en-US"/>
          </a:p>
        </p:txBody>
      </p:sp>
    </p:spTree>
    <p:extLst>
      <p:ext uri="{BB962C8B-B14F-4D97-AF65-F5344CB8AC3E}">
        <p14:creationId xmlns:p14="http://schemas.microsoft.com/office/powerpoint/2010/main" val="23452928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r>
              <a:rPr lang="en-US" dirty="0" smtClean="0"/>
              <a:t>To improve the instructor</a:t>
            </a:r>
            <a:r>
              <a:rPr lang="en-US" baseline="0" dirty="0" smtClean="0"/>
              <a:t> flexibility with using the program is associated with how the actual elements acted in version 1.</a:t>
            </a:r>
          </a:p>
          <a:p>
            <a:pPr marL="685800" lvl="1" indent="-228600">
              <a:buAutoNum type="arabicParenR"/>
            </a:pPr>
            <a:r>
              <a:rPr lang="en-US" baseline="0" dirty="0" smtClean="0"/>
              <a:t>Previously, if variable names, colors, elements (do you want Earth as part of your picture) were not what was desired by the instructor, it was difficult to change.</a:t>
            </a:r>
          </a:p>
          <a:p>
            <a:pPr marL="685800" lvl="1" indent="-228600">
              <a:buAutoNum type="arabicParenR"/>
            </a:pPr>
            <a:r>
              <a:rPr lang="en-US" baseline="0" dirty="0" smtClean="0"/>
              <a:t>Required flash programming </a:t>
            </a:r>
          </a:p>
          <a:p>
            <a:pPr marL="228600" lvl="0" indent="-228600">
              <a:buAutoNum type="arabicParenR"/>
            </a:pPr>
            <a:r>
              <a:rPr lang="en-US" baseline="0" dirty="0" smtClean="0"/>
              <a:t>We now allow this flexibility with version 2.</a:t>
            </a:r>
          </a:p>
          <a:p>
            <a:pPr marL="685800" lvl="1" indent="-228600">
              <a:buAutoNum type="arabicParenR"/>
            </a:pPr>
            <a:r>
              <a:rPr lang="en-US" baseline="0" dirty="0" smtClean="0"/>
              <a:t>Example: Pictures and diagrams are created and edited within the GUI.  </a:t>
            </a:r>
          </a:p>
          <a:p>
            <a:pPr marL="685800" lvl="1" indent="-228600">
              <a:buAutoNum type="arabicParenR"/>
            </a:pPr>
            <a:r>
              <a:rPr lang="en-US" baseline="0" dirty="0" smtClean="0"/>
              <a:t>Elements are added through the interface.</a:t>
            </a:r>
          </a:p>
          <a:p>
            <a:pPr marL="685800" lvl="1" indent="-228600">
              <a:buAutoNum type="arabicParenR"/>
            </a:pPr>
            <a:r>
              <a:rPr lang="en-US" baseline="0" dirty="0" smtClean="0"/>
              <a:t>All pictures can be changed to cater to the instructor’s needs</a:t>
            </a:r>
          </a:p>
        </p:txBody>
      </p:sp>
      <p:sp>
        <p:nvSpPr>
          <p:cNvPr id="4" name="Slide Number Placeholder 3"/>
          <p:cNvSpPr>
            <a:spLocks noGrp="1"/>
          </p:cNvSpPr>
          <p:nvPr>
            <p:ph type="sldNum" sz="quarter" idx="10"/>
          </p:nvPr>
        </p:nvSpPr>
        <p:spPr/>
        <p:txBody>
          <a:bodyPr/>
          <a:lstStyle/>
          <a:p>
            <a:fld id="{6EE86BE0-E545-4FD6-8AF8-22EF47ACD874}" type="slidenum">
              <a:rPr lang="en-US" smtClean="0"/>
              <a:pPr/>
              <a:t>16</a:t>
            </a:fld>
            <a:endParaRPr lang="en-US"/>
          </a:p>
        </p:txBody>
      </p:sp>
    </p:spTree>
    <p:extLst>
      <p:ext uri="{BB962C8B-B14F-4D97-AF65-F5344CB8AC3E}">
        <p14:creationId xmlns:p14="http://schemas.microsoft.com/office/powerpoint/2010/main" val="41402215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Subpopulation</a:t>
            </a:r>
          </a:p>
          <a:p>
            <a:pPr>
              <a:buNone/>
            </a:pPr>
            <a:r>
              <a:rPr lang="en-US" sz="1200" dirty="0" smtClean="0"/>
              <a:t> M _address perceived inefficiency</a:t>
            </a:r>
          </a:p>
          <a:p>
            <a:pPr>
              <a:buNone/>
            </a:pPr>
            <a:r>
              <a:rPr lang="en-US" sz="1200" dirty="0" smtClean="0"/>
              <a:t> H  _step by step if desired; encourage bypassing detailed coaching  </a:t>
            </a:r>
          </a:p>
          <a:p>
            <a:endParaRPr lang="en-US" dirty="0"/>
          </a:p>
        </p:txBody>
      </p:sp>
      <p:sp>
        <p:nvSpPr>
          <p:cNvPr id="4" name="Slide Number Placeholder 3"/>
          <p:cNvSpPr>
            <a:spLocks noGrp="1"/>
          </p:cNvSpPr>
          <p:nvPr>
            <p:ph type="sldNum" sz="quarter" idx="10"/>
          </p:nvPr>
        </p:nvSpPr>
        <p:spPr/>
        <p:txBody>
          <a:bodyPr/>
          <a:lstStyle/>
          <a:p>
            <a:fld id="{7050235A-6177-2443-87D0-561CE64258E7}" type="slidenum">
              <a:rPr lang="en-US" smtClean="0"/>
              <a:pPr/>
              <a:t>17</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top</a:t>
            </a:r>
            <a:r>
              <a:rPr lang="en-US" baseline="0" dirty="0" smtClean="0"/>
              <a:t> statement “….” is the main mode for the Medium users, selected by 70% of them. </a:t>
            </a:r>
          </a:p>
          <a:p>
            <a:r>
              <a:rPr lang="en-US" baseline="0" dirty="0" smtClean="0"/>
              <a:t>The second statement “,,,,” , </a:t>
            </a:r>
          </a:p>
        </p:txBody>
      </p:sp>
      <p:sp>
        <p:nvSpPr>
          <p:cNvPr id="4" name="Slide Number Placeholder 3"/>
          <p:cNvSpPr>
            <a:spLocks noGrp="1"/>
          </p:cNvSpPr>
          <p:nvPr>
            <p:ph type="sldNum" sz="quarter" idx="10"/>
          </p:nvPr>
        </p:nvSpPr>
        <p:spPr/>
        <p:txBody>
          <a:bodyPr/>
          <a:lstStyle/>
          <a:p>
            <a:fld id="{7050235A-6177-2443-87D0-561CE64258E7}" type="slidenum">
              <a:rPr lang="en-US" smtClean="0"/>
              <a:pPr/>
              <a:t>20</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1,7,2,8,4,3,5,6,9,10</a:t>
            </a:r>
            <a:endParaRPr lang="en-US" dirty="0"/>
          </a:p>
        </p:txBody>
      </p:sp>
      <p:sp>
        <p:nvSpPr>
          <p:cNvPr id="4" name="Slide Number Placeholder 3"/>
          <p:cNvSpPr>
            <a:spLocks noGrp="1"/>
          </p:cNvSpPr>
          <p:nvPr>
            <p:ph type="sldNum" sz="quarter" idx="10"/>
          </p:nvPr>
        </p:nvSpPr>
        <p:spPr/>
        <p:txBody>
          <a:bodyPr/>
          <a:lstStyle/>
          <a:p>
            <a:fld id="{7050235A-6177-2443-87D0-561CE64258E7}" type="slidenum">
              <a:rPr lang="en-US" smtClean="0"/>
              <a:pPr/>
              <a:t>21</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Summarize</a:t>
            </a:r>
            <a:r>
              <a:rPr lang="en-US" baseline="0" dirty="0" smtClean="0"/>
              <a:t> % of each choice</a:t>
            </a:r>
            <a:endParaRPr lang="en-US" dirty="0"/>
          </a:p>
        </p:txBody>
      </p:sp>
      <p:sp>
        <p:nvSpPr>
          <p:cNvPr id="4" name="Slide Number Placeholder 3"/>
          <p:cNvSpPr>
            <a:spLocks noGrp="1"/>
          </p:cNvSpPr>
          <p:nvPr>
            <p:ph type="sldNum" sz="quarter" idx="10"/>
          </p:nvPr>
        </p:nvSpPr>
        <p:spPr/>
        <p:txBody>
          <a:bodyPr/>
          <a:lstStyle/>
          <a:p>
            <a:fld id="{7050235A-6177-2443-87D0-561CE64258E7}" type="slidenum">
              <a:rPr lang="en-US" smtClean="0"/>
              <a:pPr/>
              <a:t>23</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Subpopulation</a:t>
            </a:r>
          </a:p>
          <a:p>
            <a:pPr>
              <a:buNone/>
            </a:pPr>
            <a:r>
              <a:rPr lang="en-US" sz="1200" dirty="0" smtClean="0"/>
              <a:t> M _address perceived inefficiency</a:t>
            </a:r>
          </a:p>
          <a:p>
            <a:pPr>
              <a:buNone/>
            </a:pPr>
            <a:r>
              <a:rPr lang="en-US" sz="1200" dirty="0" smtClean="0"/>
              <a:t> H  _step by step if desired; encourage bypassing detailed coaching  </a:t>
            </a:r>
          </a:p>
          <a:p>
            <a:endParaRPr lang="en-US" dirty="0"/>
          </a:p>
        </p:txBody>
      </p:sp>
      <p:sp>
        <p:nvSpPr>
          <p:cNvPr id="4" name="Slide Number Placeholder 3"/>
          <p:cNvSpPr>
            <a:spLocks noGrp="1"/>
          </p:cNvSpPr>
          <p:nvPr>
            <p:ph type="sldNum" sz="quarter" idx="10"/>
          </p:nvPr>
        </p:nvSpPr>
        <p:spPr/>
        <p:txBody>
          <a:bodyPr/>
          <a:lstStyle/>
          <a:p>
            <a:fld id="{7050235A-6177-2443-87D0-561CE64258E7}" type="slidenum">
              <a:rPr lang="en-US" smtClean="0"/>
              <a:pPr/>
              <a:t>25</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370D3A-5FFB-46B3-9E63-F90E7DC0AD8C}" type="slidenum">
              <a:rPr lang="en-US">
                <a:solidFill>
                  <a:prstClr val="black"/>
                </a:solidFill>
              </a:rPr>
              <a:pPr/>
              <a:t>27</a:t>
            </a:fld>
            <a:endParaRPr lang="en-US">
              <a:solidFill>
                <a:prstClr val="black"/>
              </a:solidFill>
            </a:endParaRPr>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F9A780-62D6-4D27-AF96-DA7023E30C1C}" type="slidenum">
              <a:rPr lang="en-US">
                <a:solidFill>
                  <a:prstClr val="black"/>
                </a:solidFill>
              </a:rPr>
              <a:pPr/>
              <a:t>28</a:t>
            </a:fld>
            <a:endParaRPr lang="en-US">
              <a:solidFill>
                <a:prstClr val="black"/>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p:txBody>
          <a:bodyPr/>
          <a:lstStyle/>
          <a:p>
            <a:pPr marL="228600" indent="-228600">
              <a:buAutoNum type="arabicParenR"/>
            </a:pPr>
            <a:r>
              <a:rPr lang="en-US" baseline="0" dirty="0" smtClean="0"/>
              <a:t>We want to retain some fundamental features.   </a:t>
            </a:r>
          </a:p>
          <a:p>
            <a:pPr marL="685800" lvl="1" indent="-228600">
              <a:buAutoNum type="arabicParenR"/>
            </a:pPr>
            <a:r>
              <a:rPr lang="en-US" baseline="0" dirty="0" smtClean="0"/>
              <a:t>Microcosm of the overall problem solving structure of the course mimicked in the online coaches.</a:t>
            </a:r>
          </a:p>
          <a:p>
            <a:pPr marL="685800" lvl="1" indent="-228600">
              <a:buAutoNum type="arabicParenR"/>
            </a:pPr>
            <a:r>
              <a:rPr lang="en-US" baseline="0" dirty="0" smtClean="0"/>
              <a:t>Not stand alone.  These are intended to be a part of a full course with a course.</a:t>
            </a:r>
          </a:p>
          <a:p>
            <a:pPr marL="228600" lvl="0" indent="-228600">
              <a:buAutoNum type="arabicParenR"/>
            </a:pPr>
            <a:r>
              <a:rPr lang="en-US" baseline="0" dirty="0" smtClean="0"/>
              <a:t>We want to improve them as well.</a:t>
            </a:r>
          </a:p>
          <a:p>
            <a:pPr marL="685800" lvl="1" indent="-228600">
              <a:buAutoNum type="arabicParenR"/>
            </a:pPr>
            <a:r>
              <a:rPr lang="en-US" dirty="0" smtClean="0"/>
              <a:t>Modern intelligent</a:t>
            </a:r>
            <a:r>
              <a:rPr lang="en-US" baseline="0" dirty="0" smtClean="0"/>
              <a:t> tutors.  We are using our knowledge of students and teaching from our previous extensive research in problem solving and molding our online coaches around these studies.</a:t>
            </a:r>
            <a:endParaRPr lang="en-US" baseline="0" dirty="0"/>
          </a:p>
          <a:p>
            <a:pPr marL="685800" lvl="1" indent="-228600">
              <a:buAutoNum type="arabicParenR"/>
            </a:pPr>
            <a:r>
              <a:rPr lang="en-US" baseline="0" dirty="0" smtClean="0"/>
              <a:t>Not very intelligent as they don’t adapt to the students needs on demand.  A more flexible framework will allow this to be true.</a:t>
            </a:r>
          </a:p>
          <a:p>
            <a:pPr marL="457200" lvl="1" indent="0">
              <a:buNone/>
            </a:pPr>
            <a:endParaRPr lang="en-US" baseline="0"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r>
              <a:rPr lang="en-US" dirty="0" smtClean="0"/>
              <a:t>Some</a:t>
            </a:r>
            <a:r>
              <a:rPr lang="en-US" baseline="0" dirty="0" smtClean="0"/>
              <a:t> of the student feedback is from the surveys in Fall 2011 and Spring 2013. </a:t>
            </a:r>
          </a:p>
          <a:p>
            <a:pPr marL="228600" indent="-228600">
              <a:buAutoNum type="arabicParenR"/>
            </a:pPr>
            <a:endParaRPr lang="en-US" baseline="0" dirty="0" smtClean="0"/>
          </a:p>
          <a:p>
            <a:pPr marL="228600" indent="-228600">
              <a:buAutoNum type="arabicParenR"/>
            </a:pPr>
            <a:r>
              <a:rPr lang="en-US" baseline="0" dirty="0" smtClean="0"/>
              <a:t>Question from end term survey</a:t>
            </a:r>
          </a:p>
          <a:p>
            <a:pPr marL="685800" lvl="1" indent="-228600">
              <a:buAutoNum type="arabicParenR"/>
            </a:pPr>
            <a:r>
              <a:rPr lang="en-US" baseline="0" dirty="0" smtClean="0"/>
              <a:t>Most students disagreed that the coaches did NOT help their problem solving in the class.</a:t>
            </a:r>
          </a:p>
          <a:p>
            <a:pPr marL="1143000" lvl="2" indent="-228600">
              <a:buAutoNum type="arabicParenR"/>
            </a:pPr>
            <a:r>
              <a:rPr lang="en-US" baseline="0" dirty="0" smtClean="0"/>
              <a:t>There seems to be need for these types of online coaches in problem solving based introductory physics class.</a:t>
            </a:r>
          </a:p>
          <a:p>
            <a:pPr marL="685800" lvl="1" indent="-228600">
              <a:buAutoNum type="arabicParenR"/>
            </a:pPr>
            <a:endParaRPr lang="en-US" baseline="0" dirty="0" smtClean="0"/>
          </a:p>
          <a:p>
            <a:pPr marL="228600" indent="-228600">
              <a:buAutoNum type="arabicParenR"/>
            </a:pPr>
            <a:r>
              <a:rPr lang="en-US" baseline="0" dirty="0" smtClean="0"/>
              <a:t>Free response questions from midterm Spring 2013</a:t>
            </a:r>
          </a:p>
          <a:p>
            <a:pPr marL="685800" lvl="1" indent="-228600">
              <a:buAutoNum type="arabicParenR"/>
            </a:pPr>
            <a:r>
              <a:rPr lang="en-US" baseline="0" dirty="0" smtClean="0"/>
              <a:t>What do you like least about the computer coaches?</a:t>
            </a:r>
          </a:p>
          <a:p>
            <a:pPr marL="1143000" lvl="2" indent="-228600">
              <a:buAutoNum type="arabicParenR"/>
            </a:pPr>
            <a:r>
              <a:rPr lang="en-US" baseline="0" dirty="0" smtClean="0"/>
              <a:t>Too repetitive or too long were 49% of the responses.</a:t>
            </a:r>
          </a:p>
          <a:p>
            <a:pPr marL="685800" lvl="1" indent="-228600">
              <a:buAutoNum type="arabicParenR"/>
            </a:pPr>
            <a:r>
              <a:rPr lang="en-US" baseline="0" dirty="0" smtClean="0"/>
              <a:t>What do you like most about the computer coaches?</a:t>
            </a:r>
          </a:p>
          <a:p>
            <a:pPr marL="1143000" lvl="2" indent="-228600">
              <a:buAutoNum type="arabicParenR"/>
            </a:pPr>
            <a:r>
              <a:rPr lang="en-US" baseline="0" dirty="0" smtClean="0"/>
              <a:t>Step by step or guide from beginning to end were 23% of the responses.</a:t>
            </a:r>
          </a:p>
          <a:p>
            <a:pPr marL="685800" lvl="1" indent="-228600">
              <a:buAutoNum type="arabicParenR"/>
            </a:pPr>
            <a:r>
              <a:rPr lang="en-US" baseline="0" dirty="0" smtClean="0"/>
              <a:t>There seems to be a desire to streamline our coaches to shorten the time it takes.</a:t>
            </a:r>
          </a:p>
          <a:p>
            <a:pPr marL="1143000" lvl="2" indent="-228600">
              <a:buAutoNum type="arabicParenR"/>
            </a:pPr>
            <a:r>
              <a:rPr lang="en-US" baseline="0" dirty="0" smtClean="0"/>
              <a:t>Must be done in a way to not remove the desire for step by step guides through problems.</a:t>
            </a:r>
          </a:p>
          <a:p>
            <a:pPr marL="1143000" lvl="2" indent="-228600">
              <a:buAutoNum type="arabicParenR"/>
            </a:pPr>
            <a:r>
              <a:rPr lang="en-US" baseline="0" dirty="0" smtClean="0"/>
              <a:t>Must be done in a way that retains the problem solving pedagogy of the instructor.</a:t>
            </a:r>
          </a:p>
        </p:txBody>
      </p:sp>
      <p:sp>
        <p:nvSpPr>
          <p:cNvPr id="4" name="Slide Number Placeholder 3"/>
          <p:cNvSpPr>
            <a:spLocks noGrp="1"/>
          </p:cNvSpPr>
          <p:nvPr>
            <p:ph type="sldNum" sz="quarter" idx="10"/>
          </p:nvPr>
        </p:nvSpPr>
        <p:spPr/>
        <p:txBody>
          <a:bodyPr/>
          <a:lstStyle/>
          <a:p>
            <a:fld id="{6EE86BE0-E545-4FD6-8AF8-22EF47ACD874}"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37963178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Designing such computer</a:t>
            </a:r>
            <a:r>
              <a:rPr lang="en-US" baseline="0" dirty="0" smtClean="0"/>
              <a:t> coaches, </a:t>
            </a:r>
            <a:r>
              <a:rPr lang="en-US" dirty="0" smtClean="0"/>
              <a:t>Like the design of anything else, is not a linear process. One</a:t>
            </a:r>
            <a:r>
              <a:rPr lang="en-US" baseline="0" dirty="0" smtClean="0"/>
              <a:t> may go through several stages of Building prototypes, Implementation, and Assessment until the framework is mature and effective.</a:t>
            </a:r>
          </a:p>
          <a:p>
            <a:r>
              <a:rPr lang="en-US" baseline="0" dirty="0" smtClean="0"/>
              <a:t> </a:t>
            </a:r>
            <a:endParaRPr lang="en-US" dirty="0" smtClean="0"/>
          </a:p>
          <a:p>
            <a:r>
              <a:rPr lang="en-US" dirty="0" smtClean="0"/>
              <a:t> Right now</a:t>
            </a:r>
            <a:r>
              <a:rPr lang="en-US" baseline="0" dirty="0" smtClean="0"/>
              <a:t>, we have these prototypes built based on past research. These prototypes are 35 coached problem spanning 6 topics in Intro. mechanics.  And Had implemented on large-scale in Fall 2011 and Spring 2013. </a:t>
            </a:r>
            <a:endParaRPr lang="en-US" dirty="0"/>
          </a:p>
        </p:txBody>
      </p:sp>
      <p:sp>
        <p:nvSpPr>
          <p:cNvPr id="4" name="Slide Number Placeholder 3"/>
          <p:cNvSpPr>
            <a:spLocks noGrp="1"/>
          </p:cNvSpPr>
          <p:nvPr>
            <p:ph type="sldNum" sz="quarter" idx="10"/>
          </p:nvPr>
        </p:nvSpPr>
        <p:spPr/>
        <p:txBody>
          <a:bodyPr/>
          <a:lstStyle/>
          <a:p>
            <a:fld id="{7050235A-6177-2443-87D0-561CE64258E7}" type="slidenum">
              <a:rPr lang="en-US" smtClean="0"/>
              <a:pPr/>
              <a:t>5</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Subpopulation</a:t>
            </a:r>
          </a:p>
          <a:p>
            <a:pPr>
              <a:buNone/>
            </a:pPr>
            <a:r>
              <a:rPr lang="en-US" sz="1200" dirty="0" smtClean="0"/>
              <a:t> M _address perceived inefficiency</a:t>
            </a:r>
          </a:p>
          <a:p>
            <a:pPr>
              <a:buNone/>
            </a:pPr>
            <a:r>
              <a:rPr lang="en-US" sz="1200" dirty="0" smtClean="0"/>
              <a:t> H  _step by step if desired; encourage bypassing detailed coaching  </a:t>
            </a:r>
          </a:p>
          <a:p>
            <a:endParaRPr lang="en-US" dirty="0"/>
          </a:p>
        </p:txBody>
      </p:sp>
      <p:sp>
        <p:nvSpPr>
          <p:cNvPr id="4" name="Slide Number Placeholder 3"/>
          <p:cNvSpPr>
            <a:spLocks noGrp="1"/>
          </p:cNvSpPr>
          <p:nvPr>
            <p:ph type="sldNum" sz="quarter" idx="10"/>
          </p:nvPr>
        </p:nvSpPr>
        <p:spPr/>
        <p:txBody>
          <a:bodyPr/>
          <a:lstStyle/>
          <a:p>
            <a:fld id="{7050235A-6177-2443-87D0-561CE64258E7}" type="slidenum">
              <a:rPr lang="en-US" smtClean="0">
                <a:solidFill>
                  <a:prstClr val="black"/>
                </a:solidFill>
              </a:rPr>
              <a:pPr/>
              <a:t>30</a:t>
            </a:fld>
            <a:endParaRPr lang="en-US">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r>
              <a:rPr lang="en-US" dirty="0" smtClean="0"/>
              <a:t>We</a:t>
            </a:r>
            <a:r>
              <a:rPr lang="en-US" baseline="0" dirty="0" smtClean="0"/>
              <a:t> have a framework which is more flexible than version 1 which adapts more of the problem solving pedagogy we would like to see in our online coaches.</a:t>
            </a:r>
            <a:endParaRPr lang="en-US" dirty="0" smtClean="0"/>
          </a:p>
          <a:p>
            <a:pPr marL="228600" indent="-228600">
              <a:buAutoNum type="arabicParenR"/>
            </a:pPr>
            <a:r>
              <a:rPr lang="en-US" dirty="0" smtClean="0"/>
              <a:t>Solution paths</a:t>
            </a:r>
            <a:r>
              <a:rPr lang="en-US" baseline="0" dirty="0" smtClean="0"/>
              <a:t> are open.</a:t>
            </a:r>
          </a:p>
          <a:p>
            <a:pPr marL="685800" lvl="1" indent="-228600">
              <a:buAutoNum type="arabicParenR"/>
            </a:pPr>
            <a:r>
              <a:rPr lang="en-US" baseline="0" dirty="0" smtClean="0"/>
              <a:t>Students can choose to solve any unlocked path.  How much is unlocked at a given time or from a given question is dictated by the instructor.</a:t>
            </a:r>
          </a:p>
          <a:p>
            <a:pPr marL="685800" lvl="1" indent="-228600">
              <a:buAutoNum type="arabicParenR"/>
            </a:pPr>
            <a:r>
              <a:rPr lang="en-US" baseline="0" dirty="0" smtClean="0"/>
              <a:t>Going to more human-like coaching.</a:t>
            </a:r>
          </a:p>
          <a:p>
            <a:pPr marL="685800" lvl="1" indent="-228600">
              <a:buAutoNum type="arabicParenR"/>
            </a:pPr>
            <a:r>
              <a:rPr lang="en-US" baseline="0" dirty="0" smtClean="0"/>
              <a:t>Students aren’t immediately locked into a particular choice</a:t>
            </a:r>
          </a:p>
          <a:p>
            <a:pPr marL="228600" lvl="0" indent="-228600">
              <a:buAutoNum type="arabicParenR"/>
            </a:pPr>
            <a:r>
              <a:rPr lang="en-US" baseline="0" dirty="0" smtClean="0"/>
              <a:t>Adjustable grain size</a:t>
            </a:r>
          </a:p>
          <a:p>
            <a:pPr marL="685800" lvl="1" indent="-228600">
              <a:buAutoNum type="arabicParenR"/>
            </a:pPr>
            <a:r>
              <a:rPr lang="en-US" baseline="0" dirty="0" smtClean="0"/>
              <a:t>Students work on problems on their own and turn to coaches for assistance.</a:t>
            </a:r>
          </a:p>
          <a:p>
            <a:pPr marL="1143000" lvl="2" indent="-228600">
              <a:buAutoNum type="arabicParenR"/>
            </a:pPr>
            <a:r>
              <a:rPr lang="en-US" baseline="0" dirty="0" smtClean="0"/>
              <a:t>Some V1 coaches forced the students to start from the beginning regardless of previous progress in the coach or outside of the coach.</a:t>
            </a:r>
          </a:p>
          <a:p>
            <a:pPr marL="1143000" lvl="2" indent="-228600">
              <a:buAutoNum type="arabicParenR"/>
            </a:pPr>
            <a:r>
              <a:rPr lang="en-US" baseline="0" dirty="0" smtClean="0"/>
              <a:t>Some v1 coaches forced the student to have a near complete idea of the problem and brought them into a specific area of issue when prompted.</a:t>
            </a:r>
          </a:p>
          <a:p>
            <a:pPr marL="1143000" lvl="2" indent="-228600">
              <a:buAutoNum type="arabicParenR"/>
            </a:pPr>
            <a:r>
              <a:rPr lang="en-US" baseline="0" dirty="0" smtClean="0"/>
              <a:t>There is no middle ground.  The new version will bridge the gap by having adjustable grain sizes.</a:t>
            </a:r>
          </a:p>
          <a:p>
            <a:pPr marL="685800" lvl="1" indent="-228600">
              <a:buAutoNum type="arabicParenR"/>
            </a:pPr>
            <a:endParaRPr lang="en-US" dirty="0"/>
          </a:p>
        </p:txBody>
      </p:sp>
      <p:sp>
        <p:nvSpPr>
          <p:cNvPr id="4" name="Slide Number Placeholder 3"/>
          <p:cNvSpPr>
            <a:spLocks noGrp="1"/>
          </p:cNvSpPr>
          <p:nvPr>
            <p:ph type="sldNum" sz="quarter" idx="10"/>
          </p:nvPr>
        </p:nvSpPr>
        <p:spPr/>
        <p:txBody>
          <a:bodyPr/>
          <a:lstStyle/>
          <a:p>
            <a:fld id="{6EE86BE0-E545-4FD6-8AF8-22EF47ACD874}" type="slidenum">
              <a:rPr lang="en-US" smtClean="0">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23452928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 of adjustable</a:t>
            </a:r>
            <a:r>
              <a:rPr lang="en-US" baseline="0" dirty="0" smtClean="0"/>
              <a:t> grain sizes to reduce repetition</a:t>
            </a:r>
          </a:p>
          <a:p>
            <a:endParaRPr lang="en-US" baseline="0" dirty="0" smtClean="0"/>
          </a:p>
          <a:p>
            <a:pPr marL="228600" indent="-228600">
              <a:buAutoNum type="arabicParenR"/>
            </a:pPr>
            <a:r>
              <a:rPr lang="en-US" baseline="0" dirty="0" smtClean="0"/>
              <a:t>Quantity module.</a:t>
            </a:r>
          </a:p>
          <a:p>
            <a:pPr marL="685800" lvl="1" indent="-228600">
              <a:buAutoNum type="arabicParenR"/>
            </a:pPr>
            <a:r>
              <a:rPr lang="en-US" baseline="0" dirty="0" smtClean="0"/>
              <a:t>Quantities are defined at once (or in chunks).  Students choose which quantities to “unlock”.  Only the minimal set for their solution is required.</a:t>
            </a:r>
          </a:p>
          <a:p>
            <a:pPr marL="1143000" lvl="2" indent="-228600">
              <a:buAutoNum type="arabicParenR"/>
            </a:pPr>
            <a:r>
              <a:rPr lang="en-US" baseline="0" dirty="0" smtClean="0"/>
              <a:t>Each solution path will have different quantity requirements.</a:t>
            </a:r>
          </a:p>
          <a:p>
            <a:pPr marL="1143000" lvl="2" indent="-228600">
              <a:buAutoNum type="arabicParenR"/>
            </a:pPr>
            <a:r>
              <a:rPr lang="en-US" baseline="0" dirty="0" smtClean="0"/>
              <a:t>Students choose what variables to use (and definitions) which connects closer to their own preferences. </a:t>
            </a:r>
          </a:p>
          <a:p>
            <a:pPr marL="685800" lvl="1" indent="-228600">
              <a:buAutoNum type="arabicParenR"/>
            </a:pPr>
            <a:endParaRPr lang="en-US" dirty="0"/>
          </a:p>
        </p:txBody>
      </p:sp>
      <p:sp>
        <p:nvSpPr>
          <p:cNvPr id="4" name="Slide Number Placeholder 3"/>
          <p:cNvSpPr>
            <a:spLocks noGrp="1"/>
          </p:cNvSpPr>
          <p:nvPr>
            <p:ph type="sldNum" sz="quarter" idx="10"/>
          </p:nvPr>
        </p:nvSpPr>
        <p:spPr/>
        <p:txBody>
          <a:bodyPr/>
          <a:lstStyle/>
          <a:p>
            <a:fld id="{6EE86BE0-E545-4FD6-8AF8-22EF47ACD874}" type="slidenum">
              <a:rPr lang="en-US" smtClean="0">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33102659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r>
              <a:rPr lang="en-US" dirty="0" smtClean="0"/>
              <a:t>To improve the instructor</a:t>
            </a:r>
            <a:r>
              <a:rPr lang="en-US" baseline="0" dirty="0" smtClean="0"/>
              <a:t> flexibility with using the program is associated with how the actual elements acted in version 1.</a:t>
            </a:r>
          </a:p>
          <a:p>
            <a:pPr marL="685800" lvl="1" indent="-228600">
              <a:buAutoNum type="arabicParenR"/>
            </a:pPr>
            <a:r>
              <a:rPr lang="en-US" baseline="0" dirty="0" smtClean="0"/>
              <a:t>Previously, if variable names, colors, elements (do you want Earth as part of your picture) were not what was desired by the instructor, it was difficult to change.</a:t>
            </a:r>
          </a:p>
          <a:p>
            <a:pPr marL="685800" lvl="1" indent="-228600">
              <a:buAutoNum type="arabicParenR"/>
            </a:pPr>
            <a:r>
              <a:rPr lang="en-US" baseline="0" dirty="0" smtClean="0"/>
              <a:t>Required flash programming </a:t>
            </a:r>
          </a:p>
          <a:p>
            <a:pPr marL="228600" lvl="0" indent="-228600">
              <a:buAutoNum type="arabicParenR"/>
            </a:pPr>
            <a:r>
              <a:rPr lang="en-US" baseline="0" dirty="0" smtClean="0"/>
              <a:t>We now allow this flexibility with version 2.</a:t>
            </a:r>
          </a:p>
          <a:p>
            <a:pPr marL="685800" lvl="1" indent="-228600">
              <a:buAutoNum type="arabicParenR"/>
            </a:pPr>
            <a:r>
              <a:rPr lang="en-US" baseline="0" dirty="0" smtClean="0"/>
              <a:t>Example: Pictures and diagrams are created and edited within the GUI.  </a:t>
            </a:r>
          </a:p>
          <a:p>
            <a:pPr marL="685800" lvl="1" indent="-228600">
              <a:buAutoNum type="arabicParenR"/>
            </a:pPr>
            <a:r>
              <a:rPr lang="en-US" baseline="0" dirty="0" smtClean="0"/>
              <a:t>Elements are added through the interface.</a:t>
            </a:r>
          </a:p>
          <a:p>
            <a:pPr marL="685800" lvl="1" indent="-228600">
              <a:buAutoNum type="arabicParenR"/>
            </a:pPr>
            <a:r>
              <a:rPr lang="en-US" baseline="0" dirty="0" smtClean="0"/>
              <a:t>All pictures can be changed to cater to the instructor’s needs</a:t>
            </a:r>
          </a:p>
        </p:txBody>
      </p:sp>
      <p:sp>
        <p:nvSpPr>
          <p:cNvPr id="4" name="Slide Number Placeholder 3"/>
          <p:cNvSpPr>
            <a:spLocks noGrp="1"/>
          </p:cNvSpPr>
          <p:nvPr>
            <p:ph type="sldNum" sz="quarter" idx="10"/>
          </p:nvPr>
        </p:nvSpPr>
        <p:spPr/>
        <p:txBody>
          <a:bodyPr/>
          <a:lstStyle/>
          <a:p>
            <a:fld id="{6EE86BE0-E545-4FD6-8AF8-22EF47ACD874}" type="slidenum">
              <a:rPr lang="en-US" smtClean="0">
                <a:solidFill>
                  <a:prstClr val="black"/>
                </a:solidFill>
              </a:rPr>
              <a:pPr/>
              <a:t>33</a:t>
            </a:fld>
            <a:endParaRPr lang="en-US">
              <a:solidFill>
                <a:prstClr val="black"/>
              </a:solidFill>
            </a:endParaRPr>
          </a:p>
        </p:txBody>
      </p:sp>
    </p:spTree>
    <p:extLst>
      <p:ext uri="{BB962C8B-B14F-4D97-AF65-F5344CB8AC3E}">
        <p14:creationId xmlns:p14="http://schemas.microsoft.com/office/powerpoint/2010/main" val="41402215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r>
              <a:rPr lang="en-US" dirty="0" smtClean="0"/>
              <a:t>Beyond just changing</a:t>
            </a:r>
            <a:r>
              <a:rPr lang="en-US" baseline="0" dirty="0" smtClean="0"/>
              <a:t> elements of the coach which is possible with a lot of effort, changing the structure of the coach was impossible.</a:t>
            </a:r>
          </a:p>
          <a:p>
            <a:pPr marL="228600" lvl="0" indent="-228600">
              <a:buAutoNum type="arabicParenR"/>
            </a:pPr>
            <a:endParaRPr lang="en-US" baseline="0" dirty="0" smtClean="0"/>
          </a:p>
          <a:p>
            <a:pPr marL="228600" lvl="0" indent="-228600">
              <a:buAutoNum type="arabicParenR"/>
            </a:pPr>
            <a:r>
              <a:rPr lang="en-US" baseline="0" dirty="0" smtClean="0"/>
              <a:t>The GUI in version 2 allows the instructor to tailor the coaches to their own needs.</a:t>
            </a:r>
          </a:p>
          <a:p>
            <a:pPr marL="685800" lvl="1" indent="-228600">
              <a:buAutoNum type="arabicParenR"/>
            </a:pPr>
            <a:r>
              <a:rPr lang="en-US" baseline="0" dirty="0" smtClean="0"/>
              <a:t>The prebuilt coaches will follow this model, but they will not be locked to this structure.</a:t>
            </a:r>
            <a:endParaRPr lang="en-US" dirty="0"/>
          </a:p>
        </p:txBody>
      </p:sp>
      <p:sp>
        <p:nvSpPr>
          <p:cNvPr id="4" name="Slide Number Placeholder 3"/>
          <p:cNvSpPr>
            <a:spLocks noGrp="1"/>
          </p:cNvSpPr>
          <p:nvPr>
            <p:ph type="sldNum" sz="quarter" idx="10"/>
          </p:nvPr>
        </p:nvSpPr>
        <p:spPr/>
        <p:txBody>
          <a:bodyPr/>
          <a:lstStyle/>
          <a:p>
            <a:fld id="{6EE86BE0-E545-4FD6-8AF8-22EF47ACD874}" type="slidenum">
              <a:rPr lang="en-US" smtClean="0">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22320632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F9A780-62D6-4D27-AF96-DA7023E30C1C}" type="slidenum">
              <a:rPr lang="en-US">
                <a:solidFill>
                  <a:prstClr val="black"/>
                </a:solidFill>
              </a:rPr>
              <a:pPr/>
              <a:t>38</a:t>
            </a:fld>
            <a:endParaRPr lang="en-US">
              <a:solidFill>
                <a:prstClr val="black"/>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p:txBody>
          <a:bodyPr/>
          <a:lstStyle/>
          <a:p>
            <a:pPr marL="228600" indent="-228600">
              <a:buAutoNum type="arabicParenR"/>
            </a:pPr>
            <a:r>
              <a:rPr lang="en-US" dirty="0" smtClean="0"/>
              <a:t>How do we increase the flexibility of the design.</a:t>
            </a:r>
          </a:p>
          <a:p>
            <a:pPr marL="685800" lvl="1" indent="-228600">
              <a:buAutoNum type="arabicParenR"/>
            </a:pPr>
            <a:r>
              <a:rPr lang="en-US" dirty="0" smtClean="0"/>
              <a:t>We need</a:t>
            </a:r>
            <a:r>
              <a:rPr lang="en-US" baseline="0" dirty="0" smtClean="0"/>
              <a:t> to know how inflexible the version 1 coaches were.  </a:t>
            </a:r>
          </a:p>
          <a:p>
            <a:pPr marL="685800" lvl="1" indent="-228600">
              <a:buAutoNum type="arabicParenR"/>
            </a:pPr>
            <a:r>
              <a:rPr lang="en-US" baseline="0" dirty="0" smtClean="0"/>
              <a:t>Needed to know xml and flash programming elements in order to create or edit existing coaches.  Very rigid in design.</a:t>
            </a:r>
          </a:p>
          <a:p>
            <a:pPr marL="228600" lvl="0" indent="-228600">
              <a:buAutoNum type="arabicParenR"/>
            </a:pPr>
            <a:r>
              <a:rPr lang="en-US" baseline="0" dirty="0" smtClean="0"/>
              <a:t>How do we get around this?</a:t>
            </a:r>
          </a:p>
          <a:p>
            <a:pPr marL="685800" lvl="1" indent="-228600">
              <a:buAutoNum type="arabicParenR"/>
            </a:pPr>
            <a:r>
              <a:rPr lang="en-US" baseline="0" dirty="0" smtClean="0"/>
              <a:t>Developed a graphical user interface (GUI) in order to design coaches.</a:t>
            </a:r>
          </a:p>
          <a:p>
            <a:pPr marL="1143000" lvl="2" indent="-228600">
              <a:buAutoNum type="arabicParenR"/>
            </a:pPr>
            <a:r>
              <a:rPr lang="en-US" baseline="0" dirty="0" smtClean="0"/>
              <a:t>In essence, leave the dirty programming to us, instructors just develop coaches.</a:t>
            </a:r>
          </a:p>
          <a:p>
            <a:pPr marL="685800" lvl="1" indent="-228600">
              <a:buAutoNum type="arabicParenR"/>
            </a:pPr>
            <a:r>
              <a:rPr lang="en-US" baseline="0" dirty="0" smtClean="0"/>
              <a:t>All coaches are stored in a SQL database and accessed through a Java web server.</a:t>
            </a:r>
          </a:p>
          <a:p>
            <a:pPr marL="685800" lvl="1" indent="-228600">
              <a:buAutoNum type="arabicParenR"/>
            </a:pPr>
            <a:r>
              <a:rPr lang="en-US" baseline="0" dirty="0" smtClean="0"/>
              <a:t>Instructors and students access the java web server using the </a:t>
            </a:r>
            <a:r>
              <a:rPr lang="en-US" baseline="0" dirty="0" err="1" smtClean="0"/>
              <a:t>flashplayer</a:t>
            </a:r>
            <a:r>
              <a:rPr lang="en-US" baseline="0" dirty="0" smtClean="0"/>
              <a:t> frontend GUI.</a:t>
            </a:r>
          </a:p>
          <a:p>
            <a:pPr marL="228600" lvl="0" indent="-228600">
              <a:buAutoNum type="arabicParenR"/>
            </a:pPr>
            <a:r>
              <a:rPr lang="en-US" baseline="0" dirty="0" smtClean="0"/>
              <a:t>One thing to note, all of this stuff is free.  </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r>
              <a:rPr lang="en-US" dirty="0" smtClean="0"/>
              <a:t>We not</a:t>
            </a:r>
            <a:r>
              <a:rPr lang="en-US" baseline="0" dirty="0" smtClean="0"/>
              <a:t> only want to improve the flexibility of the base computer science elements of the program but we want to improve the flexibility of the coaches themselves.</a:t>
            </a:r>
          </a:p>
          <a:p>
            <a:pPr marL="685800" lvl="1" indent="-228600">
              <a:buAutoNum type="arabicParenR"/>
            </a:pPr>
            <a:r>
              <a:rPr lang="en-US" baseline="0" dirty="0" smtClean="0"/>
              <a:t>We moved towards object oriented programming.</a:t>
            </a:r>
          </a:p>
          <a:p>
            <a:pPr marL="685800" lvl="1" indent="-228600">
              <a:buAutoNum type="arabicParenR"/>
            </a:pPr>
            <a:r>
              <a:rPr lang="en-US" baseline="0" dirty="0" smtClean="0"/>
              <a:t>Because of this I want to list some terms that we use to describe some objects in our coaches.</a:t>
            </a:r>
          </a:p>
          <a:p>
            <a:pPr marL="685800" lvl="1" indent="-228600">
              <a:buAutoNum type="arabicParenR"/>
            </a:pPr>
            <a:endParaRPr lang="en-US" baseline="0" dirty="0" smtClean="0"/>
          </a:p>
          <a:p>
            <a:pPr marL="228600" lvl="0" indent="-228600">
              <a:buAutoNum type="arabicParenR"/>
            </a:pPr>
            <a:r>
              <a:rPr lang="en-US" baseline="0" dirty="0" smtClean="0"/>
              <a:t>Parent and Children</a:t>
            </a:r>
          </a:p>
          <a:p>
            <a:pPr marL="685800" lvl="1" indent="-228600">
              <a:buAutoNum type="arabicParenR"/>
            </a:pPr>
            <a:r>
              <a:rPr lang="en-US" baseline="0" dirty="0" smtClean="0"/>
              <a:t>This is computer science term we adopted.  It essentially describes the logic of the problem solving in the coaches.  Children are not accessible unless the parent allows it.  All of the posed questions to guide students will follow this parent/children structure.</a:t>
            </a:r>
          </a:p>
          <a:p>
            <a:pPr marL="228600" lvl="0" indent="-228600">
              <a:buAutoNum type="arabicParenR"/>
            </a:pPr>
            <a:r>
              <a:rPr lang="en-US" baseline="0" dirty="0" smtClean="0"/>
              <a:t>Primitives</a:t>
            </a:r>
          </a:p>
          <a:p>
            <a:pPr marL="685800" lvl="1" indent="-228600">
              <a:buAutoNum type="arabicParenR"/>
            </a:pPr>
            <a:r>
              <a:rPr lang="en-US" baseline="0" dirty="0" smtClean="0"/>
              <a:t>These elements describe every part of the solution that you would naturally find on a paper solution of a problem.</a:t>
            </a:r>
          </a:p>
          <a:p>
            <a:pPr marL="1143000" lvl="2" indent="-228600">
              <a:buAutoNum type="arabicParenR"/>
            </a:pPr>
            <a:r>
              <a:rPr lang="en-US" baseline="0" dirty="0" smtClean="0"/>
              <a:t>Every detail.  Coordinate system, equations, mathematical steps, quantity definitions, pictures, diagrams etc.</a:t>
            </a:r>
          </a:p>
          <a:p>
            <a:pPr marL="228600" lvl="0" indent="-228600">
              <a:buAutoNum type="arabicParenR"/>
            </a:pPr>
            <a:r>
              <a:rPr lang="en-US" baseline="0" dirty="0" smtClean="0"/>
              <a:t>Students will unlock primitive elements by answering questions within the parent/children logical structure of the problem</a:t>
            </a:r>
            <a:endParaRPr lang="en-US" dirty="0"/>
          </a:p>
        </p:txBody>
      </p:sp>
      <p:sp>
        <p:nvSpPr>
          <p:cNvPr id="4" name="Slide Number Placeholder 3"/>
          <p:cNvSpPr>
            <a:spLocks noGrp="1"/>
          </p:cNvSpPr>
          <p:nvPr>
            <p:ph type="sldNum" sz="quarter" idx="10"/>
          </p:nvPr>
        </p:nvSpPr>
        <p:spPr/>
        <p:txBody>
          <a:bodyPr/>
          <a:lstStyle/>
          <a:p>
            <a:fld id="{6EE86BE0-E545-4FD6-8AF8-22EF47ACD874}" type="slidenum">
              <a:rPr lang="en-US" smtClean="0">
                <a:solidFill>
                  <a:prstClr val="black"/>
                </a:solidFill>
              </a:rPr>
              <a:pPr/>
              <a:t>39</a:t>
            </a:fld>
            <a:endParaRPr lang="en-US">
              <a:solidFill>
                <a:prstClr val="black"/>
              </a:solidFill>
            </a:endParaRPr>
          </a:p>
        </p:txBody>
      </p:sp>
    </p:spTree>
    <p:extLst>
      <p:ext uri="{BB962C8B-B14F-4D97-AF65-F5344CB8AC3E}">
        <p14:creationId xmlns:p14="http://schemas.microsoft.com/office/powerpoint/2010/main" val="14645716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66A5FC-AF71-CD4A-8986-A0078C43CBF0}" type="slidenum">
              <a:rPr lang="en-US"/>
              <a:pPr/>
              <a:t>6</a:t>
            </a:fld>
            <a:endParaRPr lang="en-US"/>
          </a:p>
        </p:txBody>
      </p:sp>
      <p:sp>
        <p:nvSpPr>
          <p:cNvPr id="40962" name="Rectangle 1026"/>
          <p:cNvSpPr>
            <a:spLocks noGrp="1" noRot="1" noChangeAspect="1" noChangeArrowheads="1" noTextEdit="1"/>
          </p:cNvSpPr>
          <p:nvPr>
            <p:ph type="sldImg"/>
          </p:nvPr>
        </p:nvSpPr>
        <p:spPr>
          <a:ln/>
          <a:extLst>
            <a:ext uri="{FAA26D3D-D897-4be2-8F04-BA451C77F1D7}">
              <ma14:placeholderFlag xmlns="" xmlns:ma14="http://schemas.microsoft.com/office/mac/drawingml/2011/main" xmlns:mv="urn:schemas-microsoft-com:mac:vml" xmlns:mc="http://schemas.openxmlformats.org/markup-compatibility/2006" val="1"/>
            </a:ext>
          </a:extLst>
        </p:spPr>
      </p:sp>
      <p:sp>
        <p:nvSpPr>
          <p:cNvPr id="40963" name="Rectangle 1027"/>
          <p:cNvSpPr>
            <a:spLocks noGrp="1" noChangeArrowheads="1"/>
          </p:cNvSpPr>
          <p:nvPr>
            <p:ph type="body" idx="1"/>
          </p:nvPr>
        </p:nvSpPr>
        <p:spPr/>
        <p:txBody>
          <a:bodyPr/>
          <a:lstStyle/>
          <a:p>
            <a:r>
              <a:rPr lang="en-US" dirty="0" smtClean="0"/>
              <a:t>Size of user population and</a:t>
            </a:r>
            <a:r>
              <a:rPr lang="en-US" baseline="0" dirty="0" smtClean="0"/>
              <a:t> their characteristics</a:t>
            </a: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050235A-6177-2443-87D0-561CE64258E7}" type="slidenum">
              <a:rPr lang="en-US" smtClean="0"/>
              <a:pPr/>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66A5FC-AF71-CD4A-8986-A0078C43CBF0}" type="slidenum">
              <a:rPr lang="en-US"/>
              <a:pPr/>
              <a:t>8</a:t>
            </a:fld>
            <a:endParaRPr lang="en-US"/>
          </a:p>
        </p:txBody>
      </p:sp>
      <p:sp>
        <p:nvSpPr>
          <p:cNvPr id="40962" name="Rectangle 1026"/>
          <p:cNvSpPr>
            <a:spLocks noGrp="1" noRot="1" noChangeAspect="1" noChangeArrowheads="1" noTextEdit="1"/>
          </p:cNvSpPr>
          <p:nvPr>
            <p:ph type="sldImg"/>
          </p:nvPr>
        </p:nvSpPr>
        <p:spPr>
          <a:ln/>
          <a:extLst>
            <a:ext uri="{FAA26D3D-D897-4be2-8F04-BA451C77F1D7}">
              <ma14:placeholderFlag xmlns="" xmlns:ma14="http://schemas.microsoft.com/office/mac/drawingml/2011/main" xmlns:mv="urn:schemas-microsoft-com:mac:vml" xmlns:mc="http://schemas.openxmlformats.org/markup-compatibility/2006" val="1"/>
            </a:ext>
          </a:extLst>
        </p:spPr>
      </p:sp>
      <p:sp>
        <p:nvSpPr>
          <p:cNvPr id="40963" name="Rectangle 1027"/>
          <p:cNvSpPr>
            <a:spLocks noGrp="1" noChangeArrowheads="1"/>
          </p:cNvSpPr>
          <p:nvPr>
            <p:ph type="body" idx="1"/>
          </p:nvPr>
        </p:nvSpPr>
        <p:spPr/>
        <p:txBody>
          <a:bodyPr/>
          <a:lstStyle/>
          <a:p>
            <a:r>
              <a:rPr lang="en-US" dirty="0" smtClean="0"/>
              <a:t>Noticing</a:t>
            </a:r>
            <a:r>
              <a:rPr lang="en-US" baseline="0" dirty="0" smtClean="0"/>
              <a:t> that we subtracted out people in the between </a:t>
            </a:r>
            <a:r>
              <a:rPr lang="en-US" baseline="0" dirty="0" err="1" smtClean="0"/>
              <a:t>th</a:t>
            </a:r>
            <a:r>
              <a:rPr lang="en-US" baseline="0" dirty="0" smtClean="0"/>
              <a:t> 60-80% and 20-40% to get Non-overlapping populations. </a:t>
            </a:r>
          </a:p>
          <a:p>
            <a:r>
              <a:rPr lang="en-US" baseline="0" dirty="0" smtClean="0"/>
              <a:t>One thing you may have noticed is that the female is the L group is 15%...</a:t>
            </a:r>
          </a:p>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One might thus infer that students in the L group have high confidence in their ability to perform well. Students in the M group similarly expect to do well, but also expect to spend more time doing so. Students in the H group expect to spend more time and are less confident of their success.</a:t>
            </a:r>
          </a:p>
          <a:p>
            <a:endParaRPr lang="en-US" sz="1200" dirty="0" smtClean="0"/>
          </a:p>
          <a:p>
            <a:r>
              <a:rPr lang="en-US" sz="1200" dirty="0" smtClean="0"/>
              <a:t>• females are underrepresented in L group (15%)</a:t>
            </a:r>
          </a:p>
          <a:p>
            <a:r>
              <a:rPr lang="en-US" sz="1200" dirty="0" smtClean="0"/>
              <a:t>   class as a whole (30%)</a:t>
            </a:r>
          </a:p>
          <a:p>
            <a:endParaRPr lang="en-US" sz="1200" dirty="0" smtClean="0"/>
          </a:p>
          <a:p>
            <a:r>
              <a:rPr lang="en-US" sz="1200" dirty="0" smtClean="0"/>
              <a:t>• A higher FCI pre-test score is correlated with lower usage.</a:t>
            </a:r>
          </a:p>
          <a:p>
            <a:endParaRPr lang="en-US" sz="1200" dirty="0" smtClean="0"/>
          </a:p>
          <a:p>
            <a:r>
              <a:rPr lang="en-US" sz="1200" dirty="0" smtClean="0"/>
              <a:t>• L group expect to spend less time studying &amp; high grade</a:t>
            </a:r>
          </a:p>
          <a:p>
            <a:endParaRPr lang="en-US" sz="1200" dirty="0" smtClean="0"/>
          </a:p>
          <a:p>
            <a:r>
              <a:rPr lang="en-US" sz="1200" dirty="0" smtClean="0"/>
              <a:t>• H students expect to spend more time and are less confident of their success.</a:t>
            </a:r>
          </a:p>
          <a:p>
            <a:endParaRPr lang="en-US" sz="1200" dirty="0" smtClean="0"/>
          </a:p>
          <a:p>
            <a:endParaRPr lang="en-US" dirty="0"/>
          </a:p>
        </p:txBody>
      </p:sp>
      <p:sp>
        <p:nvSpPr>
          <p:cNvPr id="4" name="Slide Number Placeholder 3"/>
          <p:cNvSpPr>
            <a:spLocks noGrp="1"/>
          </p:cNvSpPr>
          <p:nvPr>
            <p:ph type="sldNum" sz="quarter" idx="10"/>
          </p:nvPr>
        </p:nvSpPr>
        <p:spPr/>
        <p:txBody>
          <a:bodyPr/>
          <a:lstStyle/>
          <a:p>
            <a:fld id="{7050235A-6177-2443-87D0-561CE64258E7}" type="slidenum">
              <a:rPr lang="en-US" smtClean="0"/>
              <a:pPr/>
              <a:t>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One might infer that the more poorly prepared students recognize this and choose to use easily accessible help.</a:t>
            </a:r>
          </a:p>
          <a:p>
            <a:endParaRPr lang="en-US" sz="1200" dirty="0" smtClean="0"/>
          </a:p>
          <a:p>
            <a:r>
              <a:rPr lang="en-US" sz="1200" dirty="0" smtClean="0"/>
              <a:t>• females are underrepresented in L group (15%)</a:t>
            </a:r>
          </a:p>
          <a:p>
            <a:r>
              <a:rPr lang="en-US" sz="1200" dirty="0" smtClean="0"/>
              <a:t>   class as a whole (30%)</a:t>
            </a:r>
          </a:p>
          <a:p>
            <a:endParaRPr lang="en-US" sz="1200" dirty="0" smtClean="0"/>
          </a:p>
          <a:p>
            <a:r>
              <a:rPr lang="en-US" sz="1200" dirty="0" smtClean="0"/>
              <a:t>• A higher FCI pre-test score is correlated with lower usage.</a:t>
            </a:r>
          </a:p>
          <a:p>
            <a:endParaRPr lang="en-US" sz="1200" dirty="0" smtClean="0"/>
          </a:p>
          <a:p>
            <a:r>
              <a:rPr lang="en-US" sz="1200" dirty="0" smtClean="0"/>
              <a:t>• L group expect to spend less time studying &amp; high grade</a:t>
            </a:r>
          </a:p>
          <a:p>
            <a:endParaRPr lang="en-US" sz="1200" dirty="0" smtClean="0"/>
          </a:p>
          <a:p>
            <a:r>
              <a:rPr lang="en-US" sz="1200" dirty="0" smtClean="0"/>
              <a:t>• H students expect to spend more time and are less confident of their success.</a:t>
            </a:r>
          </a:p>
          <a:p>
            <a:endParaRPr lang="en-US" sz="1200" dirty="0" smtClean="0"/>
          </a:p>
          <a:p>
            <a:endParaRPr lang="en-US" dirty="0"/>
          </a:p>
        </p:txBody>
      </p:sp>
      <p:sp>
        <p:nvSpPr>
          <p:cNvPr id="4" name="Slide Number Placeholder 3"/>
          <p:cNvSpPr>
            <a:spLocks noGrp="1"/>
          </p:cNvSpPr>
          <p:nvPr>
            <p:ph type="sldNum" sz="quarter" idx="10"/>
          </p:nvPr>
        </p:nvSpPr>
        <p:spPr/>
        <p:txBody>
          <a:bodyPr/>
          <a:lstStyle/>
          <a:p>
            <a:fld id="{7050235A-6177-2443-87D0-561CE64258E7}" type="slidenum">
              <a:rPr lang="en-US" smtClean="0"/>
              <a:pPr/>
              <a:t>10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50235A-6177-2443-87D0-561CE64258E7}" type="slidenum">
              <a:rPr lang="en-US" smtClean="0"/>
              <a:pPr/>
              <a:t>11</a:t>
            </a:fld>
            <a:endParaRPr lang="en-US"/>
          </a:p>
        </p:txBody>
      </p:sp>
    </p:spTree>
    <p:extLst>
      <p:ext uri="{BB962C8B-B14F-4D97-AF65-F5344CB8AC3E}">
        <p14:creationId xmlns:p14="http://schemas.microsoft.com/office/powerpoint/2010/main" val="11930052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r>
              <a:rPr lang="en-US" dirty="0" smtClean="0"/>
              <a:t>Some</a:t>
            </a:r>
            <a:r>
              <a:rPr lang="en-US" baseline="0" dirty="0" smtClean="0"/>
              <a:t> of the student feedback is from the surveys in Fall 2011 and Spring 2013. </a:t>
            </a:r>
          </a:p>
          <a:p>
            <a:pPr marL="228600" indent="-228600">
              <a:buAutoNum type="arabicParenR"/>
            </a:pPr>
            <a:endParaRPr lang="en-US" baseline="0" dirty="0" smtClean="0"/>
          </a:p>
          <a:p>
            <a:pPr marL="228600" indent="-228600">
              <a:buAutoNum type="arabicParenR"/>
            </a:pPr>
            <a:r>
              <a:rPr lang="en-US" baseline="0" dirty="0" smtClean="0"/>
              <a:t>Question from end term survey</a:t>
            </a:r>
          </a:p>
          <a:p>
            <a:pPr marL="685800" lvl="1" indent="-228600">
              <a:buAutoNum type="arabicParenR"/>
            </a:pPr>
            <a:r>
              <a:rPr lang="en-US" baseline="0" dirty="0" smtClean="0"/>
              <a:t>Most students disagreed that the coaches did NOT help their problem solving in the class.</a:t>
            </a:r>
          </a:p>
          <a:p>
            <a:pPr marL="1143000" lvl="2" indent="-228600">
              <a:buAutoNum type="arabicParenR"/>
            </a:pPr>
            <a:r>
              <a:rPr lang="en-US" baseline="0" dirty="0" smtClean="0"/>
              <a:t>There seems to be need for these types of online coaches in problem solving based introductory physics class.</a:t>
            </a:r>
          </a:p>
          <a:p>
            <a:pPr marL="685800" lvl="1" indent="-228600">
              <a:buAutoNum type="arabicParenR"/>
            </a:pPr>
            <a:endParaRPr lang="en-US" baseline="0" dirty="0" smtClean="0"/>
          </a:p>
          <a:p>
            <a:pPr marL="228600" indent="-228600">
              <a:buAutoNum type="arabicParenR"/>
            </a:pPr>
            <a:r>
              <a:rPr lang="en-US" baseline="0" dirty="0" smtClean="0"/>
              <a:t>Free response questions from midterm Spring 2013</a:t>
            </a:r>
          </a:p>
          <a:p>
            <a:pPr marL="685800" lvl="1" indent="-228600">
              <a:buAutoNum type="arabicParenR"/>
            </a:pPr>
            <a:r>
              <a:rPr lang="en-US" baseline="0" dirty="0" smtClean="0"/>
              <a:t>What do you like least about the computer coaches?</a:t>
            </a:r>
          </a:p>
          <a:p>
            <a:pPr marL="1143000" lvl="2" indent="-228600">
              <a:buAutoNum type="arabicParenR"/>
            </a:pPr>
            <a:r>
              <a:rPr lang="en-US" baseline="0" dirty="0" smtClean="0"/>
              <a:t>Too repetitive or too long were 49% of the responses.</a:t>
            </a:r>
          </a:p>
          <a:p>
            <a:pPr marL="685800" lvl="1" indent="-228600">
              <a:buAutoNum type="arabicParenR"/>
            </a:pPr>
            <a:r>
              <a:rPr lang="en-US" baseline="0" dirty="0" smtClean="0"/>
              <a:t>What do you like most about the computer coaches?</a:t>
            </a:r>
          </a:p>
          <a:p>
            <a:pPr marL="1143000" lvl="2" indent="-228600">
              <a:buAutoNum type="arabicParenR"/>
            </a:pPr>
            <a:r>
              <a:rPr lang="en-US" baseline="0" dirty="0" smtClean="0"/>
              <a:t>Step by step or guide from beginning to end were 23% of the responses.</a:t>
            </a:r>
          </a:p>
          <a:p>
            <a:pPr marL="685800" lvl="1" indent="-228600">
              <a:buAutoNum type="arabicParenR"/>
            </a:pPr>
            <a:r>
              <a:rPr lang="en-US" baseline="0" dirty="0" smtClean="0"/>
              <a:t>There seems to be a desire to streamline our coaches to shorten the time it takes.</a:t>
            </a:r>
          </a:p>
          <a:p>
            <a:pPr marL="1143000" lvl="2" indent="-228600">
              <a:buAutoNum type="arabicParenR"/>
            </a:pPr>
            <a:r>
              <a:rPr lang="en-US" baseline="0" dirty="0" smtClean="0"/>
              <a:t>Must be done in a way to not remove the desire for step by step guides through problems.</a:t>
            </a:r>
          </a:p>
          <a:p>
            <a:pPr marL="1143000" lvl="2" indent="-228600">
              <a:buAutoNum type="arabicParenR"/>
            </a:pPr>
            <a:r>
              <a:rPr lang="en-US" baseline="0" dirty="0" smtClean="0"/>
              <a:t>Must be done in a way that retains the problem solving pedagogy of the instructor.</a:t>
            </a:r>
          </a:p>
        </p:txBody>
      </p:sp>
      <p:sp>
        <p:nvSpPr>
          <p:cNvPr id="4" name="Slide Number Placeholder 3"/>
          <p:cNvSpPr>
            <a:spLocks noGrp="1"/>
          </p:cNvSpPr>
          <p:nvPr>
            <p:ph type="sldNum" sz="quarter" idx="10"/>
          </p:nvPr>
        </p:nvSpPr>
        <p:spPr/>
        <p:txBody>
          <a:bodyPr/>
          <a:lstStyle/>
          <a:p>
            <a:fld id="{6EE86BE0-E545-4FD6-8AF8-22EF47ACD874}"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37963178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685800" y="2286000"/>
            <a:ext cx="7772400" cy="1143000"/>
          </a:xfrm>
        </p:spPr>
        <p:txBody>
          <a:bodyPr/>
          <a:lstStyle>
            <a:lvl1pPr>
              <a:defRPr/>
            </a:lvl1pPr>
          </a:lstStyle>
          <a:p>
            <a:pPr lvl="0"/>
            <a:r>
              <a:rPr lang="en-US" altLang="en-US" noProof="0" smtClean="0"/>
              <a:t>Click to edit Master title style</a:t>
            </a:r>
          </a:p>
        </p:txBody>
      </p:sp>
      <p:sp>
        <p:nvSpPr>
          <p:cNvPr id="7171"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US" altLang="en-US" noProof="0" smtClean="0"/>
              <a:t>Click to edit Master subtitle style</a:t>
            </a:r>
          </a:p>
        </p:txBody>
      </p:sp>
      <p:pic>
        <p:nvPicPr>
          <p:cNvPr id="7174" name="Picture 6" descr="UofM-3_T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943600"/>
            <a:ext cx="9145588" cy="914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739257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04800"/>
            <a:ext cx="19431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304800"/>
            <a:ext cx="5676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604389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685800" y="2286000"/>
            <a:ext cx="7772400" cy="1143000"/>
          </a:xfrm>
        </p:spPr>
        <p:txBody>
          <a:bodyPr/>
          <a:lstStyle>
            <a:lvl1pPr>
              <a:defRPr/>
            </a:lvl1pPr>
          </a:lstStyle>
          <a:p>
            <a:pPr lvl="0"/>
            <a:r>
              <a:rPr lang="en-US" noProof="0" smtClean="0"/>
              <a:t>Click to edit Master title style</a:t>
            </a:r>
          </a:p>
        </p:txBody>
      </p:sp>
      <p:sp>
        <p:nvSpPr>
          <p:cNvPr id="7171"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US" noProof="0" smtClean="0"/>
              <a:t>Click to edit Master subtitle style</a:t>
            </a:r>
          </a:p>
        </p:txBody>
      </p:sp>
      <p:pic>
        <p:nvPicPr>
          <p:cNvPr id="7174" name="Picture 6" descr="UofM-3_T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943600"/>
            <a:ext cx="9145588"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230667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400"/>
            </a:lvl1pPr>
            <a:lvl2pPr>
              <a:defRPr sz="20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1311796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5097250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752600"/>
            <a:ext cx="38100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38100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15134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287338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2275067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35120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205279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0126352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8570574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75393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04800"/>
            <a:ext cx="19431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304800"/>
            <a:ext cx="5676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48733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6304273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752600"/>
            <a:ext cx="38100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38100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5213574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092894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6798442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6252554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250220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8557102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3048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752600"/>
            <a:ext cx="7772400" cy="396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pic>
        <p:nvPicPr>
          <p:cNvPr id="1036" name="Picture 12" descr="UofM-3_TM"/>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5943600"/>
            <a:ext cx="9145588" cy="914400"/>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905" r:id="rId1"/>
    <p:sldLayoutId id="2147483906" r:id="rId2"/>
    <p:sldLayoutId id="2147483907" r:id="rId3"/>
    <p:sldLayoutId id="2147483908" r:id="rId4"/>
    <p:sldLayoutId id="2147483909" r:id="rId5"/>
    <p:sldLayoutId id="2147483910" r:id="rId6"/>
    <p:sldLayoutId id="2147483911" r:id="rId7"/>
    <p:sldLayoutId id="2147483912" r:id="rId8"/>
    <p:sldLayoutId id="2147483913" r:id="rId9"/>
    <p:sldLayoutId id="2147483914" r:id="rId10"/>
    <p:sldLayoutId id="2147483915" r:id="rId11"/>
  </p:sldLayoutIdLst>
  <p:timing>
    <p:tnLst>
      <p:par>
        <p:cTn id="1" dur="indefinite" restart="never" nodeType="tmRoot"/>
      </p:par>
    </p:tnLst>
  </p:timing>
  <p:hf hdr="0" ftr="0" dt="0"/>
  <p:txStyles>
    <p:titleStyle>
      <a:lvl1pPr algn="ctr" rtl="0" eaLnBrk="1" fontAlgn="base" hangingPunct="1">
        <a:spcBef>
          <a:spcPct val="0"/>
        </a:spcBef>
        <a:spcAft>
          <a:spcPct val="0"/>
        </a:spcAft>
        <a:defRPr sz="4400">
          <a:solidFill>
            <a:srgbClr val="7A0019"/>
          </a:solidFill>
          <a:latin typeface="+mj-lt"/>
          <a:ea typeface="+mj-ea"/>
          <a:cs typeface="+mj-cs"/>
        </a:defRPr>
      </a:lvl1pPr>
      <a:lvl2pPr algn="ctr" rtl="0" eaLnBrk="1" fontAlgn="base" hangingPunct="1">
        <a:spcBef>
          <a:spcPct val="0"/>
        </a:spcBef>
        <a:spcAft>
          <a:spcPct val="0"/>
        </a:spcAft>
        <a:defRPr sz="4400">
          <a:solidFill>
            <a:srgbClr val="7A0019"/>
          </a:solidFill>
          <a:latin typeface="Arial" charset="0"/>
          <a:ea typeface="ＭＳ Ｐゴシック" pitchFamily="16" charset="-128"/>
        </a:defRPr>
      </a:lvl2pPr>
      <a:lvl3pPr algn="ctr" rtl="0" eaLnBrk="1" fontAlgn="base" hangingPunct="1">
        <a:spcBef>
          <a:spcPct val="0"/>
        </a:spcBef>
        <a:spcAft>
          <a:spcPct val="0"/>
        </a:spcAft>
        <a:defRPr sz="4400">
          <a:solidFill>
            <a:srgbClr val="7A0019"/>
          </a:solidFill>
          <a:latin typeface="Arial" charset="0"/>
          <a:ea typeface="ＭＳ Ｐゴシック" pitchFamily="16" charset="-128"/>
        </a:defRPr>
      </a:lvl3pPr>
      <a:lvl4pPr algn="ctr" rtl="0" eaLnBrk="1" fontAlgn="base" hangingPunct="1">
        <a:spcBef>
          <a:spcPct val="0"/>
        </a:spcBef>
        <a:spcAft>
          <a:spcPct val="0"/>
        </a:spcAft>
        <a:defRPr sz="4400">
          <a:solidFill>
            <a:srgbClr val="7A0019"/>
          </a:solidFill>
          <a:latin typeface="Arial" charset="0"/>
          <a:ea typeface="ＭＳ Ｐゴシック" pitchFamily="16" charset="-128"/>
        </a:defRPr>
      </a:lvl4pPr>
      <a:lvl5pPr algn="ctr" rtl="0" eaLnBrk="1" fontAlgn="base" hangingPunct="1">
        <a:spcBef>
          <a:spcPct val="0"/>
        </a:spcBef>
        <a:spcAft>
          <a:spcPct val="0"/>
        </a:spcAft>
        <a:defRPr sz="4400">
          <a:solidFill>
            <a:srgbClr val="7A0019"/>
          </a:solidFill>
          <a:latin typeface="Arial" charset="0"/>
          <a:ea typeface="ＭＳ Ｐゴシック" pitchFamily="16" charset="-128"/>
        </a:defRPr>
      </a:lvl5pPr>
      <a:lvl6pPr marL="457200" algn="ctr" rtl="0" eaLnBrk="1" fontAlgn="base" hangingPunct="1">
        <a:spcBef>
          <a:spcPct val="0"/>
        </a:spcBef>
        <a:spcAft>
          <a:spcPct val="0"/>
        </a:spcAft>
        <a:defRPr sz="4400">
          <a:solidFill>
            <a:srgbClr val="7A0019"/>
          </a:solidFill>
          <a:latin typeface="Arial" charset="0"/>
          <a:ea typeface="ＭＳ Ｐゴシック" pitchFamily="16" charset="-128"/>
        </a:defRPr>
      </a:lvl6pPr>
      <a:lvl7pPr marL="914400" algn="ctr" rtl="0" eaLnBrk="1" fontAlgn="base" hangingPunct="1">
        <a:spcBef>
          <a:spcPct val="0"/>
        </a:spcBef>
        <a:spcAft>
          <a:spcPct val="0"/>
        </a:spcAft>
        <a:defRPr sz="4400">
          <a:solidFill>
            <a:srgbClr val="7A0019"/>
          </a:solidFill>
          <a:latin typeface="Arial" charset="0"/>
          <a:ea typeface="ＭＳ Ｐゴシック" pitchFamily="16" charset="-128"/>
        </a:defRPr>
      </a:lvl7pPr>
      <a:lvl8pPr marL="1371600" algn="ctr" rtl="0" eaLnBrk="1" fontAlgn="base" hangingPunct="1">
        <a:spcBef>
          <a:spcPct val="0"/>
        </a:spcBef>
        <a:spcAft>
          <a:spcPct val="0"/>
        </a:spcAft>
        <a:defRPr sz="4400">
          <a:solidFill>
            <a:srgbClr val="7A0019"/>
          </a:solidFill>
          <a:latin typeface="Arial" charset="0"/>
          <a:ea typeface="ＭＳ Ｐゴシック" pitchFamily="16" charset="-128"/>
        </a:defRPr>
      </a:lvl8pPr>
      <a:lvl9pPr marL="1828800" algn="ctr" rtl="0" eaLnBrk="1" fontAlgn="base" hangingPunct="1">
        <a:spcBef>
          <a:spcPct val="0"/>
        </a:spcBef>
        <a:spcAft>
          <a:spcPct val="0"/>
        </a:spcAft>
        <a:defRPr sz="4400">
          <a:solidFill>
            <a:srgbClr val="7A0019"/>
          </a:solidFill>
          <a:latin typeface="Arial" charset="0"/>
          <a:ea typeface="ＭＳ Ｐゴシック" pitchFamily="16" charset="-128"/>
        </a:defRPr>
      </a:lvl9pPr>
    </p:titleStyle>
    <p:bodyStyle>
      <a:lvl1pPr marL="342900" indent="-342900" algn="l" rtl="0" eaLnBrk="1" fontAlgn="base" hangingPunct="1">
        <a:spcBef>
          <a:spcPct val="20000"/>
        </a:spcBef>
        <a:spcAft>
          <a:spcPct val="0"/>
        </a:spcAft>
        <a:buClr>
          <a:srgbClr val="7A0019"/>
        </a:buClr>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7A0019"/>
        </a:buClr>
        <a:buChar char="–"/>
        <a:defRPr sz="2800">
          <a:solidFill>
            <a:schemeClr val="tx1"/>
          </a:solidFill>
          <a:latin typeface="+mn-lt"/>
          <a:ea typeface="+mn-ea"/>
        </a:defRPr>
      </a:lvl2pPr>
      <a:lvl3pPr marL="1143000" indent="-228600" algn="l" rtl="0" eaLnBrk="1" fontAlgn="base" hangingPunct="1">
        <a:spcBef>
          <a:spcPct val="20000"/>
        </a:spcBef>
        <a:spcAft>
          <a:spcPct val="0"/>
        </a:spcAft>
        <a:buClr>
          <a:srgbClr val="7A0019"/>
        </a:buClr>
        <a:buChar char="•"/>
        <a:defRPr sz="2400">
          <a:solidFill>
            <a:schemeClr val="tx1"/>
          </a:solidFill>
          <a:latin typeface="+mn-lt"/>
          <a:ea typeface="+mn-ea"/>
        </a:defRPr>
      </a:lvl3pPr>
      <a:lvl4pPr marL="1600200" indent="-228600" algn="l" rtl="0" eaLnBrk="1" fontAlgn="base" hangingPunct="1">
        <a:spcBef>
          <a:spcPct val="20000"/>
        </a:spcBef>
        <a:spcAft>
          <a:spcPct val="0"/>
        </a:spcAft>
        <a:buClr>
          <a:srgbClr val="7A0019"/>
        </a:buClr>
        <a:buChar char="–"/>
        <a:defRPr sz="2000">
          <a:solidFill>
            <a:schemeClr val="tx1"/>
          </a:solidFill>
          <a:latin typeface="+mn-lt"/>
          <a:ea typeface="+mn-ea"/>
        </a:defRPr>
      </a:lvl4pPr>
      <a:lvl5pPr marL="2057400" indent="-228600" algn="l" rtl="0" eaLnBrk="1" fontAlgn="base" hangingPunct="1">
        <a:spcBef>
          <a:spcPct val="20000"/>
        </a:spcBef>
        <a:spcAft>
          <a:spcPct val="0"/>
        </a:spcAft>
        <a:buClr>
          <a:srgbClr val="7A0019"/>
        </a:buClr>
        <a:buChar char="»"/>
        <a:defRPr sz="2000">
          <a:solidFill>
            <a:schemeClr val="tx1"/>
          </a:solidFill>
          <a:latin typeface="+mn-lt"/>
          <a:ea typeface="+mn-ea"/>
        </a:defRPr>
      </a:lvl5pPr>
      <a:lvl6pPr marL="2514600" indent="-228600" algn="l" rtl="0" eaLnBrk="1" fontAlgn="base" hangingPunct="1">
        <a:spcBef>
          <a:spcPct val="20000"/>
        </a:spcBef>
        <a:spcAft>
          <a:spcPct val="0"/>
        </a:spcAft>
        <a:buClr>
          <a:srgbClr val="7A0019"/>
        </a:buClr>
        <a:buChar char="»"/>
        <a:defRPr sz="2000">
          <a:solidFill>
            <a:schemeClr val="tx1"/>
          </a:solidFill>
          <a:latin typeface="+mn-lt"/>
          <a:ea typeface="+mn-ea"/>
        </a:defRPr>
      </a:lvl6pPr>
      <a:lvl7pPr marL="2971800" indent="-228600" algn="l" rtl="0" eaLnBrk="1" fontAlgn="base" hangingPunct="1">
        <a:spcBef>
          <a:spcPct val="20000"/>
        </a:spcBef>
        <a:spcAft>
          <a:spcPct val="0"/>
        </a:spcAft>
        <a:buClr>
          <a:srgbClr val="7A0019"/>
        </a:buClr>
        <a:buChar char="»"/>
        <a:defRPr sz="2000">
          <a:solidFill>
            <a:schemeClr val="tx1"/>
          </a:solidFill>
          <a:latin typeface="+mn-lt"/>
          <a:ea typeface="+mn-ea"/>
        </a:defRPr>
      </a:lvl7pPr>
      <a:lvl8pPr marL="3429000" indent="-228600" algn="l" rtl="0" eaLnBrk="1" fontAlgn="base" hangingPunct="1">
        <a:spcBef>
          <a:spcPct val="20000"/>
        </a:spcBef>
        <a:spcAft>
          <a:spcPct val="0"/>
        </a:spcAft>
        <a:buClr>
          <a:srgbClr val="7A0019"/>
        </a:buClr>
        <a:buChar char="»"/>
        <a:defRPr sz="2000">
          <a:solidFill>
            <a:schemeClr val="tx1"/>
          </a:solidFill>
          <a:latin typeface="+mn-lt"/>
          <a:ea typeface="+mn-ea"/>
        </a:defRPr>
      </a:lvl8pPr>
      <a:lvl9pPr marL="3886200" indent="-228600" algn="l" rtl="0" eaLnBrk="1" fontAlgn="base" hangingPunct="1">
        <a:spcBef>
          <a:spcPct val="20000"/>
        </a:spcBef>
        <a:spcAft>
          <a:spcPct val="0"/>
        </a:spcAft>
        <a:buClr>
          <a:srgbClr val="7A0019"/>
        </a:buClr>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6594" y="4175"/>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686594" y="1143000"/>
            <a:ext cx="7772400" cy="472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1036" name="Picture 12" descr="UofM-3_TM"/>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5943600"/>
            <a:ext cx="9145588"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4048028"/>
      </p:ext>
    </p:extLst>
  </p:cSld>
  <p:clrMap bg1="lt1" tx1="dk1" bg2="lt2" tx2="dk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 id="2147483921" r:id="rId5"/>
    <p:sldLayoutId id="2147483922" r:id="rId6"/>
    <p:sldLayoutId id="2147483923" r:id="rId7"/>
    <p:sldLayoutId id="2147483924" r:id="rId8"/>
    <p:sldLayoutId id="2147483925" r:id="rId9"/>
    <p:sldLayoutId id="2147483926" r:id="rId10"/>
    <p:sldLayoutId id="2147483927" r:id="rId11"/>
  </p:sldLayoutIdLst>
  <p:timing>
    <p:tnLst>
      <p:par>
        <p:cTn id="1" dur="indefinite" restart="never" nodeType="tmRoot"/>
      </p:par>
    </p:tnLst>
  </p:timing>
  <p:txStyles>
    <p:titleStyle>
      <a:lvl1pPr algn="ctr" rtl="0" eaLnBrk="1" fontAlgn="base" hangingPunct="1">
        <a:spcBef>
          <a:spcPct val="0"/>
        </a:spcBef>
        <a:spcAft>
          <a:spcPct val="0"/>
        </a:spcAft>
        <a:defRPr sz="3600">
          <a:solidFill>
            <a:srgbClr val="7A0019"/>
          </a:solidFill>
          <a:effectLst>
            <a:outerShdw blurRad="38100" dist="38100" dir="2700000" algn="tl">
              <a:srgbClr val="000000">
                <a:alpha val="43137"/>
              </a:srgbClr>
            </a:outerShdw>
          </a:effectLst>
          <a:latin typeface="+mj-lt"/>
          <a:ea typeface="+mj-ea"/>
          <a:cs typeface="+mj-cs"/>
        </a:defRPr>
      </a:lvl1pPr>
      <a:lvl2pPr algn="ctr" rtl="0" eaLnBrk="1" fontAlgn="base" hangingPunct="1">
        <a:spcBef>
          <a:spcPct val="0"/>
        </a:spcBef>
        <a:spcAft>
          <a:spcPct val="0"/>
        </a:spcAft>
        <a:defRPr sz="4400">
          <a:solidFill>
            <a:srgbClr val="7A0019"/>
          </a:solidFill>
          <a:latin typeface="Arial" charset="0"/>
          <a:ea typeface="ＭＳ Ｐゴシック" pitchFamily="16" charset="-128"/>
        </a:defRPr>
      </a:lvl2pPr>
      <a:lvl3pPr algn="ctr" rtl="0" eaLnBrk="1" fontAlgn="base" hangingPunct="1">
        <a:spcBef>
          <a:spcPct val="0"/>
        </a:spcBef>
        <a:spcAft>
          <a:spcPct val="0"/>
        </a:spcAft>
        <a:defRPr sz="4400">
          <a:solidFill>
            <a:srgbClr val="7A0019"/>
          </a:solidFill>
          <a:latin typeface="Arial" charset="0"/>
          <a:ea typeface="ＭＳ Ｐゴシック" pitchFamily="16" charset="-128"/>
        </a:defRPr>
      </a:lvl3pPr>
      <a:lvl4pPr algn="ctr" rtl="0" eaLnBrk="1" fontAlgn="base" hangingPunct="1">
        <a:spcBef>
          <a:spcPct val="0"/>
        </a:spcBef>
        <a:spcAft>
          <a:spcPct val="0"/>
        </a:spcAft>
        <a:defRPr sz="4400">
          <a:solidFill>
            <a:srgbClr val="7A0019"/>
          </a:solidFill>
          <a:latin typeface="Arial" charset="0"/>
          <a:ea typeface="ＭＳ Ｐゴシック" pitchFamily="16" charset="-128"/>
        </a:defRPr>
      </a:lvl4pPr>
      <a:lvl5pPr algn="ctr" rtl="0" eaLnBrk="1" fontAlgn="base" hangingPunct="1">
        <a:spcBef>
          <a:spcPct val="0"/>
        </a:spcBef>
        <a:spcAft>
          <a:spcPct val="0"/>
        </a:spcAft>
        <a:defRPr sz="4400">
          <a:solidFill>
            <a:srgbClr val="7A0019"/>
          </a:solidFill>
          <a:latin typeface="Arial" charset="0"/>
          <a:ea typeface="ＭＳ Ｐゴシック" pitchFamily="16" charset="-128"/>
        </a:defRPr>
      </a:lvl5pPr>
      <a:lvl6pPr marL="457200" algn="ctr" rtl="0" eaLnBrk="1" fontAlgn="base" hangingPunct="1">
        <a:spcBef>
          <a:spcPct val="0"/>
        </a:spcBef>
        <a:spcAft>
          <a:spcPct val="0"/>
        </a:spcAft>
        <a:defRPr sz="4400">
          <a:solidFill>
            <a:srgbClr val="7A0019"/>
          </a:solidFill>
          <a:latin typeface="Arial" charset="0"/>
          <a:ea typeface="ＭＳ Ｐゴシック" pitchFamily="16" charset="-128"/>
        </a:defRPr>
      </a:lvl6pPr>
      <a:lvl7pPr marL="914400" algn="ctr" rtl="0" eaLnBrk="1" fontAlgn="base" hangingPunct="1">
        <a:spcBef>
          <a:spcPct val="0"/>
        </a:spcBef>
        <a:spcAft>
          <a:spcPct val="0"/>
        </a:spcAft>
        <a:defRPr sz="4400">
          <a:solidFill>
            <a:srgbClr val="7A0019"/>
          </a:solidFill>
          <a:latin typeface="Arial" charset="0"/>
          <a:ea typeface="ＭＳ Ｐゴシック" pitchFamily="16" charset="-128"/>
        </a:defRPr>
      </a:lvl7pPr>
      <a:lvl8pPr marL="1371600" algn="ctr" rtl="0" eaLnBrk="1" fontAlgn="base" hangingPunct="1">
        <a:spcBef>
          <a:spcPct val="0"/>
        </a:spcBef>
        <a:spcAft>
          <a:spcPct val="0"/>
        </a:spcAft>
        <a:defRPr sz="4400">
          <a:solidFill>
            <a:srgbClr val="7A0019"/>
          </a:solidFill>
          <a:latin typeface="Arial" charset="0"/>
          <a:ea typeface="ＭＳ Ｐゴシック" pitchFamily="16" charset="-128"/>
        </a:defRPr>
      </a:lvl8pPr>
      <a:lvl9pPr marL="1828800" algn="ctr" rtl="0" eaLnBrk="1" fontAlgn="base" hangingPunct="1">
        <a:spcBef>
          <a:spcPct val="0"/>
        </a:spcBef>
        <a:spcAft>
          <a:spcPct val="0"/>
        </a:spcAft>
        <a:defRPr sz="4400">
          <a:solidFill>
            <a:srgbClr val="7A0019"/>
          </a:solidFill>
          <a:latin typeface="Arial" charset="0"/>
          <a:ea typeface="ＭＳ Ｐゴシック" pitchFamily="16" charset="-128"/>
        </a:defRPr>
      </a:lvl9pPr>
    </p:titleStyle>
    <p:bodyStyle>
      <a:lvl1pPr marL="342900" indent="-342900" algn="l" rtl="0" eaLnBrk="1" fontAlgn="base" hangingPunct="1">
        <a:spcBef>
          <a:spcPct val="20000"/>
        </a:spcBef>
        <a:spcAft>
          <a:spcPct val="0"/>
        </a:spcAft>
        <a:buClr>
          <a:srgbClr val="7A0019"/>
        </a:buClr>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lr>
          <a:srgbClr val="7A0019"/>
        </a:buClr>
        <a:buChar char="–"/>
        <a:defRPr sz="2400">
          <a:solidFill>
            <a:schemeClr val="tx1"/>
          </a:solidFill>
          <a:latin typeface="+mn-lt"/>
          <a:ea typeface="+mn-ea"/>
        </a:defRPr>
      </a:lvl2pPr>
      <a:lvl3pPr marL="1143000" indent="-228600" algn="l" rtl="0" eaLnBrk="1" fontAlgn="base" hangingPunct="1">
        <a:spcBef>
          <a:spcPct val="20000"/>
        </a:spcBef>
        <a:spcAft>
          <a:spcPct val="0"/>
        </a:spcAft>
        <a:buClr>
          <a:srgbClr val="7A0019"/>
        </a:buClr>
        <a:buChar char="•"/>
        <a:defRPr sz="2400">
          <a:solidFill>
            <a:schemeClr val="tx1"/>
          </a:solidFill>
          <a:latin typeface="+mn-lt"/>
          <a:ea typeface="+mn-ea"/>
        </a:defRPr>
      </a:lvl3pPr>
      <a:lvl4pPr marL="1600200" indent="-228600" algn="l" rtl="0" eaLnBrk="1" fontAlgn="base" hangingPunct="1">
        <a:spcBef>
          <a:spcPct val="20000"/>
        </a:spcBef>
        <a:spcAft>
          <a:spcPct val="0"/>
        </a:spcAft>
        <a:buClr>
          <a:srgbClr val="7A0019"/>
        </a:buClr>
        <a:buChar char="–"/>
        <a:defRPr sz="1800">
          <a:solidFill>
            <a:schemeClr val="tx1"/>
          </a:solidFill>
          <a:latin typeface="+mn-lt"/>
          <a:ea typeface="+mn-ea"/>
        </a:defRPr>
      </a:lvl4pPr>
      <a:lvl5pPr marL="2057400" indent="-228600" algn="l" rtl="0" eaLnBrk="1" fontAlgn="base" hangingPunct="1">
        <a:spcBef>
          <a:spcPct val="20000"/>
        </a:spcBef>
        <a:spcAft>
          <a:spcPct val="0"/>
        </a:spcAft>
        <a:buClr>
          <a:srgbClr val="7A0019"/>
        </a:buClr>
        <a:buChar char="»"/>
        <a:defRPr sz="1800">
          <a:solidFill>
            <a:schemeClr val="tx1"/>
          </a:solidFill>
          <a:latin typeface="+mn-lt"/>
          <a:ea typeface="+mn-ea"/>
        </a:defRPr>
      </a:lvl5pPr>
      <a:lvl6pPr marL="2514600" indent="-228600" algn="l" rtl="0" eaLnBrk="1" fontAlgn="base" hangingPunct="1">
        <a:spcBef>
          <a:spcPct val="20000"/>
        </a:spcBef>
        <a:spcAft>
          <a:spcPct val="0"/>
        </a:spcAft>
        <a:buClr>
          <a:srgbClr val="7A0019"/>
        </a:buClr>
        <a:buChar char="»"/>
        <a:defRPr sz="2000">
          <a:solidFill>
            <a:schemeClr val="tx1"/>
          </a:solidFill>
          <a:latin typeface="+mn-lt"/>
          <a:ea typeface="+mn-ea"/>
        </a:defRPr>
      </a:lvl6pPr>
      <a:lvl7pPr marL="2971800" indent="-228600" algn="l" rtl="0" eaLnBrk="1" fontAlgn="base" hangingPunct="1">
        <a:spcBef>
          <a:spcPct val="20000"/>
        </a:spcBef>
        <a:spcAft>
          <a:spcPct val="0"/>
        </a:spcAft>
        <a:buClr>
          <a:srgbClr val="7A0019"/>
        </a:buClr>
        <a:buChar char="»"/>
        <a:defRPr sz="2000">
          <a:solidFill>
            <a:schemeClr val="tx1"/>
          </a:solidFill>
          <a:latin typeface="+mn-lt"/>
          <a:ea typeface="+mn-ea"/>
        </a:defRPr>
      </a:lvl7pPr>
      <a:lvl8pPr marL="3429000" indent="-228600" algn="l" rtl="0" eaLnBrk="1" fontAlgn="base" hangingPunct="1">
        <a:spcBef>
          <a:spcPct val="20000"/>
        </a:spcBef>
        <a:spcAft>
          <a:spcPct val="0"/>
        </a:spcAft>
        <a:buClr>
          <a:srgbClr val="7A0019"/>
        </a:buClr>
        <a:buChar char="»"/>
        <a:defRPr sz="2000">
          <a:solidFill>
            <a:schemeClr val="tx1"/>
          </a:solidFill>
          <a:latin typeface="+mn-lt"/>
          <a:ea typeface="+mn-ea"/>
        </a:defRPr>
      </a:lvl8pPr>
      <a:lvl9pPr marL="3886200" indent="-228600" algn="l" rtl="0" eaLnBrk="1" fontAlgn="base" hangingPunct="1">
        <a:spcBef>
          <a:spcPct val="20000"/>
        </a:spcBef>
        <a:spcAft>
          <a:spcPct val="0"/>
        </a:spcAft>
        <a:buClr>
          <a:srgbClr val="7A0019"/>
        </a:buClr>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Macintosh%20HD:Users:qingxu:Desktop:AAPT2013:talk:Chart.docx!OLE_LINK12" TargetMode="Externa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8.png"/><Relationship Id="rId4" Type="http://schemas.openxmlformats.org/officeDocument/2006/relationships/oleObject" Target="Macintosh%20HD:Users:qingxu:Desktop:AAPT2013:talk:Chart.docx!OLE_LINK8" TargetMode="Externa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9.png"/><Relationship Id="rId4" Type="http://schemas.openxmlformats.org/officeDocument/2006/relationships/oleObject" Target="Macintosh%20HD:Users:qingxu:Desktop:AAPT2013:talk:Chart.docx!OLE_LINK14" TargetMode="External"/></Relationships>
</file>

<file path=ppt/slides/_rels/slide2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13.xml"/><Relationship Id="rId5" Type="http://schemas.openxmlformats.org/officeDocument/2006/relationships/image" Target="../media/image16.png"/><Relationship Id="rId4" Type="http://schemas.openxmlformats.org/officeDocument/2006/relationships/image" Target="../media/image15.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4.png"/><Relationship Id="rId4" Type="http://schemas.openxmlformats.org/officeDocument/2006/relationships/oleObject" Target="Macintosh%20HD:Users:qingxu:Desktop:AAPT2013:talk:Chart.docx!OLE_LINK7"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32722"/>
            <a:ext cx="8549640" cy="2568174"/>
          </a:xfrm>
        </p:spPr>
        <p:txBody>
          <a:bodyPr>
            <a:noAutofit/>
          </a:bodyPr>
          <a:lstStyle/>
          <a:p>
            <a:r>
              <a:rPr lang="en-US" dirty="0">
                <a:solidFill>
                  <a:srgbClr val="FFB405"/>
                </a:solidFill>
                <a:effectLst>
                  <a:innerShdw blurRad="82550" dist="139700" dir="13500000">
                    <a:srgbClr val="000000">
                      <a:alpha val="50000"/>
                    </a:srgbClr>
                  </a:innerShdw>
                </a:effectLst>
              </a:rPr>
              <a:t>Internet coaches for problem-solving in introductory </a:t>
            </a:r>
            <a:r>
              <a:rPr lang="en-US" dirty="0" smtClean="0">
                <a:solidFill>
                  <a:srgbClr val="FFB405"/>
                </a:solidFill>
                <a:effectLst>
                  <a:innerShdw blurRad="82550" dist="139700" dir="13500000">
                    <a:srgbClr val="000000">
                      <a:alpha val="50000"/>
                    </a:srgbClr>
                  </a:innerShdw>
                </a:effectLst>
              </a:rPr>
              <a:t>physics:</a:t>
            </a:r>
            <a:r>
              <a:rPr lang="en-US" dirty="0">
                <a:solidFill>
                  <a:srgbClr val="FFB405"/>
                </a:solidFill>
                <a:effectLst>
                  <a:innerShdw blurRad="82550" dist="139700" dir="13500000">
                    <a:srgbClr val="000000">
                      <a:alpha val="50000"/>
                    </a:srgbClr>
                  </a:innerShdw>
                </a:effectLst>
              </a:rPr>
              <a:t> </a:t>
            </a:r>
            <a:r>
              <a:rPr lang="en-US" dirty="0" smtClean="0">
                <a:solidFill>
                  <a:srgbClr val="FFB405"/>
                </a:solidFill>
                <a:effectLst>
                  <a:innerShdw blurRad="82550" dist="139700" dir="13500000">
                    <a:srgbClr val="000000">
                      <a:alpha val="50000"/>
                    </a:srgbClr>
                  </a:innerShdw>
                </a:effectLst>
              </a:rPr>
              <a:t>Usability, Usefulness and Design</a:t>
            </a:r>
            <a:r>
              <a:rPr lang="en-US" dirty="0" smtClean="0"/>
              <a:t/>
            </a:r>
            <a:br>
              <a:rPr lang="en-US" dirty="0" smtClean="0"/>
            </a:br>
            <a:endParaRPr lang="en-US" dirty="0"/>
          </a:p>
        </p:txBody>
      </p:sp>
      <p:sp>
        <p:nvSpPr>
          <p:cNvPr id="3" name="Subtitle 2"/>
          <p:cNvSpPr>
            <a:spLocks noGrp="1"/>
          </p:cNvSpPr>
          <p:nvPr>
            <p:ph type="subTitle" idx="1"/>
          </p:nvPr>
        </p:nvSpPr>
        <p:spPr>
          <a:xfrm>
            <a:off x="228601" y="2954890"/>
            <a:ext cx="8762999" cy="1752600"/>
          </a:xfrm>
        </p:spPr>
        <p:txBody>
          <a:bodyPr>
            <a:normAutofit/>
          </a:bodyPr>
          <a:lstStyle/>
          <a:p>
            <a:r>
              <a:rPr lang="en-US" sz="2595" dirty="0" smtClean="0">
                <a:solidFill>
                  <a:schemeClr val="tx1"/>
                </a:solidFill>
              </a:rPr>
              <a:t>Qing (</a:t>
            </a:r>
            <a:r>
              <a:rPr lang="en-US" sz="2595" dirty="0" err="1" smtClean="0">
                <a:solidFill>
                  <a:schemeClr val="tx1"/>
                </a:solidFill>
              </a:rPr>
              <a:t>Xu</a:t>
            </a:r>
            <a:r>
              <a:rPr lang="en-US" sz="2595" dirty="0" smtClean="0">
                <a:solidFill>
                  <a:schemeClr val="tx1"/>
                </a:solidFill>
              </a:rPr>
              <a:t>) Ryan</a:t>
            </a:r>
            <a:r>
              <a:rPr lang="en-US" sz="2595" baseline="30000" dirty="0" smtClean="0">
                <a:solidFill>
                  <a:schemeClr val="tx1"/>
                </a:solidFill>
              </a:rPr>
              <a:t>1</a:t>
            </a:r>
            <a:r>
              <a:rPr lang="en-US" sz="2595" dirty="0" smtClean="0">
                <a:solidFill>
                  <a:schemeClr val="tx1"/>
                </a:solidFill>
              </a:rPr>
              <a:t>, Ken Heller</a:t>
            </a:r>
            <a:r>
              <a:rPr lang="en-US" sz="2595" baseline="30000" dirty="0" smtClean="0">
                <a:solidFill>
                  <a:schemeClr val="tx1"/>
                </a:solidFill>
              </a:rPr>
              <a:t>1</a:t>
            </a:r>
            <a:r>
              <a:rPr lang="en-US" sz="2595" dirty="0" smtClean="0">
                <a:solidFill>
                  <a:schemeClr val="tx1"/>
                </a:solidFill>
              </a:rPr>
              <a:t>, Leon Hsu</a:t>
            </a:r>
            <a:r>
              <a:rPr lang="en-US" sz="2595" baseline="30000" dirty="0" smtClean="0">
                <a:solidFill>
                  <a:schemeClr val="tx1"/>
                </a:solidFill>
              </a:rPr>
              <a:t>1</a:t>
            </a:r>
            <a:r>
              <a:rPr lang="en-US" sz="2595" dirty="0" smtClean="0">
                <a:solidFill>
                  <a:schemeClr val="tx1"/>
                </a:solidFill>
              </a:rPr>
              <a:t>, </a:t>
            </a:r>
            <a:r>
              <a:rPr lang="en-US" sz="2595" dirty="0" err="1" smtClean="0">
                <a:solidFill>
                  <a:schemeClr val="tx1"/>
                </a:solidFill>
              </a:rPr>
              <a:t>Jia</a:t>
            </a:r>
            <a:r>
              <a:rPr lang="en-US" sz="2595" dirty="0" smtClean="0">
                <a:solidFill>
                  <a:schemeClr val="tx1"/>
                </a:solidFill>
              </a:rPr>
              <a:t>-Ling Lin</a:t>
            </a:r>
            <a:r>
              <a:rPr lang="en-US" sz="2595" baseline="30000" dirty="0" smtClean="0">
                <a:solidFill>
                  <a:schemeClr val="tx1"/>
                </a:solidFill>
              </a:rPr>
              <a:t>1</a:t>
            </a:r>
            <a:r>
              <a:rPr lang="en-US" sz="2595" dirty="0" smtClean="0">
                <a:solidFill>
                  <a:schemeClr val="tx1"/>
                </a:solidFill>
              </a:rPr>
              <a:t>, </a:t>
            </a:r>
          </a:p>
          <a:p>
            <a:r>
              <a:rPr lang="en-US" sz="2595" dirty="0" err="1" smtClean="0">
                <a:solidFill>
                  <a:schemeClr val="tx1"/>
                </a:solidFill>
              </a:rPr>
              <a:t>Bijaya</a:t>
            </a:r>
            <a:r>
              <a:rPr lang="en-US" sz="2595" dirty="0" smtClean="0">
                <a:solidFill>
                  <a:schemeClr val="tx1"/>
                </a:solidFill>
              </a:rPr>
              <a:t> Aryal</a:t>
            </a:r>
            <a:r>
              <a:rPr lang="en-US" sz="2595" baseline="30000" dirty="0" smtClean="0">
                <a:solidFill>
                  <a:schemeClr val="tx1"/>
                </a:solidFill>
              </a:rPr>
              <a:t>2</a:t>
            </a:r>
            <a:endParaRPr lang="en-US" sz="2595" dirty="0" smtClean="0">
              <a:solidFill>
                <a:schemeClr val="tx1"/>
              </a:solidFill>
            </a:endParaRPr>
          </a:p>
          <a:p>
            <a:r>
              <a:rPr lang="en-US" sz="2000" dirty="0" smtClean="0">
                <a:solidFill>
                  <a:schemeClr val="tx1"/>
                </a:solidFill>
              </a:rPr>
              <a:t>1.University of Minnesota–Twin Cities</a:t>
            </a:r>
          </a:p>
          <a:p>
            <a:r>
              <a:rPr lang="en-US" sz="2000" dirty="0" smtClean="0">
                <a:solidFill>
                  <a:schemeClr val="tx1"/>
                </a:solidFill>
              </a:rPr>
              <a:t>2.University of Minnesota–Rochester</a:t>
            </a:r>
          </a:p>
          <a:p>
            <a:endParaRPr lang="en-US" dirty="0" smtClean="0">
              <a:solidFill>
                <a:schemeClr val="tx1"/>
              </a:solidFill>
              <a:effectLst/>
            </a:endParaRPr>
          </a:p>
        </p:txBody>
      </p:sp>
      <p:sp>
        <p:nvSpPr>
          <p:cNvPr id="4" name="Text Box 4"/>
          <p:cNvSpPr txBox="1">
            <a:spLocks noChangeArrowheads="1"/>
          </p:cNvSpPr>
          <p:nvPr/>
        </p:nvSpPr>
        <p:spPr bwMode="auto">
          <a:xfrm>
            <a:off x="1812150" y="5358864"/>
            <a:ext cx="549840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r>
              <a:rPr lang="en-US" dirty="0">
                <a:latin typeface="Times" charset="0"/>
              </a:rPr>
              <a:t>Supported by NSF </a:t>
            </a:r>
            <a:r>
              <a:rPr lang="en-US" dirty="0">
                <a:latin typeface="Times" charset="0"/>
                <a:cs typeface="Times" charset="0"/>
              </a:rPr>
              <a:t>DUE </a:t>
            </a:r>
            <a:r>
              <a:rPr lang="en-US" dirty="0" smtClean="0">
                <a:latin typeface="Times" charset="0"/>
                <a:cs typeface="Times" charset="0"/>
              </a:rPr>
              <a:t>#0715615 and DUE-1226197. </a:t>
            </a:r>
          </a:p>
          <a:p>
            <a:r>
              <a:rPr lang="en-US" dirty="0" smtClean="0">
                <a:latin typeface="Times" charset="0"/>
                <a:cs typeface="Times" charset="0"/>
              </a:rPr>
              <a:t>and by </a:t>
            </a:r>
            <a:r>
              <a:rPr lang="en-US" dirty="0">
                <a:latin typeface="Times" charset="0"/>
                <a:cs typeface="Times" charset="0"/>
              </a:rPr>
              <a:t>the </a:t>
            </a:r>
            <a:r>
              <a:rPr lang="en-US" dirty="0" smtClean="0">
                <a:latin typeface="Times" charset="0"/>
                <a:cs typeface="Times" charset="0"/>
              </a:rPr>
              <a:t>University </a:t>
            </a:r>
            <a:r>
              <a:rPr lang="en-US" dirty="0">
                <a:latin typeface="Times" charset="0"/>
                <a:cs typeface="Times" charset="0"/>
              </a:rPr>
              <a:t>of Minnesota</a:t>
            </a:r>
            <a:endParaRPr lang="en-US" dirty="0">
              <a:latin typeface="Times" charset="0"/>
              <a:ea typeface="Times" charset="0"/>
              <a:cs typeface="Times" charset="0"/>
            </a:endParaRPr>
          </a:p>
        </p:txBody>
      </p:sp>
      <p:pic>
        <p:nvPicPr>
          <p:cNvPr id="5" name="Picture 5"/>
          <p:cNvPicPr>
            <a:picLocks noChangeAspect="1" noChangeArrowheads="1"/>
          </p:cNvPicPr>
          <p:nvPr/>
        </p:nvPicPr>
        <p:blipFill>
          <a:blip r:embed="rId2">
            <a:extLst>
              <a:ext uri="{28A0092B-C50C-407E-A947-70E740481C1C}">
                <a14:useLocalDpi xmlns:a14="http://schemas.microsoft.com/office/drawing/2010/main" val="0"/>
              </a:ext>
            </a:extLst>
          </a:blip>
          <a:srcRect l="21329" t="11388" r="21181" b="11189"/>
          <a:stretch>
            <a:fillRect/>
          </a:stretch>
        </p:blipFill>
        <p:spPr bwMode="auto">
          <a:xfrm>
            <a:off x="8046719" y="4892675"/>
            <a:ext cx="9906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6" name="Picture 6" descr="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5334000"/>
            <a:ext cx="1028700" cy="609600"/>
          </a:xfrm>
          <a:prstGeom prst="rect">
            <a:avLst/>
          </a:prstGeom>
          <a:noFill/>
          <a:extLst>
            <a:ext uri="{909E8E84-426E-40DD-AFC4-6F175D3DCCD1}">
              <a14:hiddenFill xmlns:a14="http://schemas.microsoft.com/office/drawing/2010/main">
                <a:solidFill>
                  <a:srgbClr val="FFFFFF"/>
                </a:solidFill>
              </a14:hiddenFill>
            </a:ext>
          </a:extLst>
        </p:spPr>
      </p:pic>
      <p:sp>
        <p:nvSpPr>
          <p:cNvPr id="7" name="Subtitle 2"/>
          <p:cNvSpPr txBox="1">
            <a:spLocks/>
          </p:cNvSpPr>
          <p:nvPr/>
        </p:nvSpPr>
        <p:spPr>
          <a:xfrm>
            <a:off x="381001" y="2309902"/>
            <a:ext cx="8549639" cy="764519"/>
          </a:xfrm>
          <a:prstGeom prst="rect">
            <a:avLst/>
          </a:prstGeom>
        </p:spPr>
        <p:txBody>
          <a:bodyPr vert="horz" lIns="91440" tIns="45720" rIns="91440" bIns="45720" rtlCol="0">
            <a:normAutofit/>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Presented by:</a:t>
            </a:r>
            <a:r>
              <a:rPr kumimoji="0" lang="en-US" sz="2800" b="0" i="0" u="none" strike="noStrike" kern="1200" cap="none" spc="0" normalizeH="0" noProof="0" dirty="0" smtClean="0">
                <a:ln>
                  <a:noFill/>
                </a:ln>
                <a:solidFill>
                  <a:schemeClr val="tx1"/>
                </a:solidFill>
                <a:effectLst/>
                <a:uLnTx/>
                <a:uFillTx/>
                <a:latin typeface="+mn-lt"/>
                <a:ea typeface="+mn-ea"/>
                <a:cs typeface="+mn-cs"/>
              </a:rPr>
              <a:t> </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Evan</a:t>
            </a:r>
            <a:r>
              <a:rPr kumimoji="0" lang="en-US" sz="2800" b="0" i="0" u="none" strike="noStrike" kern="1200" cap="none" spc="0" normalizeH="0" noProof="0" dirty="0" smtClean="0">
                <a:ln>
                  <a:noFill/>
                </a:ln>
                <a:solidFill>
                  <a:schemeClr val="tx1"/>
                </a:solidFill>
                <a:effectLst/>
                <a:uLnTx/>
                <a:uFillTx/>
                <a:latin typeface="+mn-lt"/>
                <a:ea typeface="+mn-ea"/>
                <a:cs typeface="+mn-cs"/>
              </a:rPr>
              <a:t> Frodermann</a:t>
            </a:r>
            <a:r>
              <a:rPr kumimoji="0" lang="en-US" sz="2800" b="0" i="0" u="none" strike="noStrike" kern="1200" cap="none" spc="0" normalizeH="0" baseline="30000" noProof="0" dirty="0" smtClean="0">
                <a:ln>
                  <a:noFill/>
                </a:ln>
                <a:solidFill>
                  <a:schemeClr val="tx1"/>
                </a:solidFill>
                <a:effectLst/>
                <a:uLnTx/>
                <a:uFillTx/>
                <a:latin typeface="+mn-lt"/>
                <a:ea typeface="+mn-ea"/>
                <a:cs typeface="+mn-cs"/>
              </a:rPr>
              <a:t>1</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a:t>
            </a:r>
          </a:p>
        </p:txBody>
      </p:sp>
      <p:sp>
        <p:nvSpPr>
          <p:cNvPr id="8" name="Subtitle 2"/>
          <p:cNvSpPr txBox="1">
            <a:spLocks/>
          </p:cNvSpPr>
          <p:nvPr/>
        </p:nvSpPr>
        <p:spPr>
          <a:xfrm>
            <a:off x="381001" y="3491941"/>
            <a:ext cx="8762999" cy="1017429"/>
          </a:xfrm>
          <a:prstGeom prst="rect">
            <a:avLst/>
          </a:prstGeom>
        </p:spPr>
        <p:txBody>
          <a:bodyPr vert="horz" lIns="91440" tIns="45720" rIns="91440" bIns="45720" rtlCol="0">
            <a:normAutofit/>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9" name="Subtitle 2"/>
          <p:cNvSpPr txBox="1">
            <a:spLocks/>
          </p:cNvSpPr>
          <p:nvPr/>
        </p:nvSpPr>
        <p:spPr>
          <a:xfrm>
            <a:off x="286531" y="4637026"/>
            <a:ext cx="8549639" cy="764519"/>
          </a:xfrm>
          <a:prstGeom prst="rect">
            <a:avLst/>
          </a:prstGeom>
        </p:spPr>
        <p:txBody>
          <a:bodyPr vert="horz" lIns="91440" tIns="45720" rIns="91440" bIns="45720" rtlCol="0">
            <a:normAutofit fontScale="77500" lnSpcReduction="20000"/>
          </a:bodyPr>
          <a:lstStyle/>
          <a:p>
            <a:pPr algn="ctr" defTabSz="914400">
              <a:spcBef>
                <a:spcPts val="580"/>
              </a:spcBef>
              <a:buClr>
                <a:schemeClr val="accent1"/>
              </a:buClr>
              <a:buSzPct val="85000"/>
              <a:defRPr/>
            </a:pPr>
            <a:r>
              <a:rPr lang="en-US" altLang="zh-CN" sz="3143" dirty="0" smtClean="0">
                <a:effectLst>
                  <a:outerShdw blurRad="50800" dist="38100" dir="2700000" algn="tl" rotWithShape="0">
                    <a:schemeClr val="tx1">
                      <a:lumMod val="85000"/>
                      <a:lumOff val="15000"/>
                      <a:alpha val="43000"/>
                    </a:schemeClr>
                  </a:outerShdw>
                </a:effectLst>
              </a:rPr>
              <a:t>WAPT Fall 2013 Meeting</a:t>
            </a:r>
          </a:p>
          <a:p>
            <a:pPr algn="ctr" defTabSz="914400">
              <a:spcBef>
                <a:spcPts val="580"/>
              </a:spcBef>
              <a:buClr>
                <a:schemeClr val="accent1"/>
              </a:buClr>
              <a:buSzPct val="85000"/>
              <a:defRPr/>
            </a:pPr>
            <a:r>
              <a:rPr lang="en-US" altLang="zh-CN" sz="3143" dirty="0" smtClean="0">
                <a:effectLst>
                  <a:outerShdw blurRad="50800" dist="38100" dir="2700000" algn="tl" rotWithShape="0">
                    <a:schemeClr val="tx1">
                      <a:lumMod val="85000"/>
                      <a:lumOff val="15000"/>
                      <a:alpha val="43000"/>
                    </a:schemeClr>
                  </a:outerShdw>
                </a:effectLst>
              </a:rPr>
              <a:t>Eau Claire, Wisconsin</a:t>
            </a:r>
          </a:p>
          <a:p>
            <a:pPr marL="0" marR="0" lvl="0" indent="0" algn="ctr" defTabSz="457200" rtl="0" eaLnBrk="1" fontAlgn="auto" latinLnBrk="0" hangingPunct="1">
              <a:lnSpc>
                <a:spcPct val="100000"/>
              </a:lnSpc>
              <a:spcBef>
                <a:spcPct val="20000"/>
              </a:spcBef>
              <a:spcAft>
                <a:spcPts val="0"/>
              </a:spcAft>
              <a:buClrTx/>
              <a:buSzTx/>
              <a:buFont typeface="Arial"/>
              <a:buNone/>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3612313370"/>
      </p:ext>
    </p:extLst>
  </p:cSld>
  <p:clrMapOvr>
    <a:masterClrMapping/>
  </p:clrMapOvr>
  <mc:AlternateContent xmlns:mc="http://schemas.openxmlformats.org/markup-compatibility/2006" xmlns:p14="http://schemas.microsoft.com/office/powerpoint/2010/main">
    <mc:Choice Requires="p14">
      <p:transition spd="slow" p14:dur="2000" advTm="14608"/>
    </mc:Choice>
    <mc:Fallback xmlns="">
      <p:transition spd="slow" advTm="14608"/>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877876" y="256460"/>
            <a:ext cx="6889792" cy="1143000"/>
          </a:xfrm>
          <a:prstGeom prst="rect">
            <a:avLst/>
          </a:prstGeom>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US" sz="4400" dirty="0" smtClean="0">
                <a:solidFill>
                  <a:srgbClr val="800000"/>
                </a:solidFill>
                <a:latin typeface="+mj-lt"/>
                <a:ea typeface="+mj-ea"/>
                <a:cs typeface="+mj-cs"/>
              </a:rPr>
              <a:t>Pre-class </a:t>
            </a:r>
            <a:r>
              <a:rPr kumimoji="0" lang="en-US" sz="4400" b="0" i="0" u="none" strike="noStrike" kern="1200" cap="none" spc="0" normalizeH="0" baseline="0" noProof="0" dirty="0" smtClean="0">
                <a:ln>
                  <a:noFill/>
                </a:ln>
                <a:solidFill>
                  <a:srgbClr val="800000"/>
                </a:solidFill>
                <a:effectLst/>
                <a:uLnTx/>
                <a:uFillTx/>
                <a:latin typeface="+mj-lt"/>
                <a:ea typeface="+mj-ea"/>
                <a:cs typeface="+mj-cs"/>
              </a:rPr>
              <a:t>FCI &amp; Gender</a:t>
            </a:r>
            <a:endParaRPr kumimoji="0" lang="en-US" sz="4400" b="0" i="0" u="none" strike="noStrike" kern="1200" cap="none" spc="0" normalizeH="0" baseline="0" noProof="0" dirty="0">
              <a:ln>
                <a:noFill/>
              </a:ln>
              <a:solidFill>
                <a:srgbClr val="800000"/>
              </a:solidFill>
              <a:effectLst/>
              <a:uLnTx/>
              <a:uFillTx/>
              <a:latin typeface="+mj-lt"/>
              <a:ea typeface="+mj-ea"/>
              <a:cs typeface="+mj-cs"/>
            </a:endParaRPr>
          </a:p>
        </p:txBody>
      </p:sp>
      <p:sp>
        <p:nvSpPr>
          <p:cNvPr id="8" name="Rectangle 7"/>
          <p:cNvSpPr/>
          <p:nvPr/>
        </p:nvSpPr>
        <p:spPr>
          <a:xfrm>
            <a:off x="720744" y="4363426"/>
            <a:ext cx="7870806" cy="1569660"/>
          </a:xfrm>
          <a:prstGeom prst="rect">
            <a:avLst/>
          </a:prstGeom>
        </p:spPr>
        <p:txBody>
          <a:bodyPr wrap="square">
            <a:spAutoFit/>
          </a:bodyPr>
          <a:lstStyle/>
          <a:p>
            <a:pPr marL="457200" indent="-457200">
              <a:buFont typeface="Arial" panose="020B0604020202020204" pitchFamily="34" charset="0"/>
              <a:buChar char="•"/>
            </a:pPr>
            <a:r>
              <a:rPr lang="en-US" sz="2400" dirty="0"/>
              <a:t>Total </a:t>
            </a:r>
            <a:r>
              <a:rPr lang="en-US" sz="2400" dirty="0" err="1"/>
              <a:t>PreFCI</a:t>
            </a:r>
            <a:r>
              <a:rPr lang="en-US" sz="2400" dirty="0"/>
              <a:t>: L: 58%</a:t>
            </a:r>
            <a:r>
              <a:rPr lang="en-US" sz="2400" dirty="0">
                <a:sym typeface="Symbol"/>
              </a:rPr>
              <a:t>3%   M:49%4%    H:41%3</a:t>
            </a:r>
            <a:r>
              <a:rPr lang="en-US" sz="2400" dirty="0" smtClean="0">
                <a:sym typeface="Symbol"/>
              </a:rPr>
              <a:t>%</a:t>
            </a:r>
            <a:endParaRPr lang="en-US" sz="2400" dirty="0" smtClean="0"/>
          </a:p>
          <a:p>
            <a:pPr marL="457200" indent="-457200">
              <a:buFont typeface="Arial" panose="020B0604020202020204" pitchFamily="34" charset="0"/>
              <a:buChar char="•"/>
            </a:pPr>
            <a:r>
              <a:rPr lang="en-US" sz="2400" dirty="0" smtClean="0"/>
              <a:t>The gender, pre class FCI scores, expected study time and expected grade will serve as the primary identifiers of these usage patterns.</a:t>
            </a:r>
            <a:endParaRPr lang="en-US" sz="2400" dirty="0"/>
          </a:p>
        </p:txBody>
      </p:sp>
      <p:graphicFrame>
        <p:nvGraphicFramePr>
          <p:cNvPr id="2" name="Table 1"/>
          <p:cNvGraphicFramePr>
            <a:graphicFrameLocks noGrp="1"/>
          </p:cNvGraphicFramePr>
          <p:nvPr>
            <p:extLst>
              <p:ext uri="{D42A27DB-BD31-4B8C-83A1-F6EECF244321}">
                <p14:modId xmlns:p14="http://schemas.microsoft.com/office/powerpoint/2010/main" val="234170156"/>
              </p:ext>
            </p:extLst>
          </p:nvPr>
        </p:nvGraphicFramePr>
        <p:xfrm>
          <a:off x="530455" y="1668808"/>
          <a:ext cx="8251383" cy="2225040"/>
        </p:xfrm>
        <a:graphic>
          <a:graphicData uri="http://schemas.openxmlformats.org/drawingml/2006/table">
            <a:tbl>
              <a:tblPr firstRow="1" bandRow="1">
                <a:tableStyleId>{5C22544A-7EE6-4342-B048-85BDC9FD1C3A}</a:tableStyleId>
              </a:tblPr>
              <a:tblGrid>
                <a:gridCol w="995680"/>
                <a:gridCol w="1159193"/>
                <a:gridCol w="1269238"/>
                <a:gridCol w="1159193"/>
                <a:gridCol w="1159193"/>
                <a:gridCol w="1159193"/>
                <a:gridCol w="1349693"/>
              </a:tblGrid>
              <a:tr h="370840">
                <a:tc rowSpan="2">
                  <a:txBody>
                    <a:bodyPr/>
                    <a:lstStyle/>
                    <a:p>
                      <a:r>
                        <a:rPr lang="en-US" dirty="0" smtClean="0"/>
                        <a:t>Test</a:t>
                      </a:r>
                      <a:endParaRPr lang="en-US" dirty="0"/>
                    </a:p>
                  </a:txBody>
                  <a:tcPr>
                    <a:solidFill>
                      <a:srgbClr val="C00000"/>
                    </a:solidFill>
                  </a:tcPr>
                </a:tc>
                <a:tc gridSpan="2">
                  <a:txBody>
                    <a:bodyPr/>
                    <a:lstStyle/>
                    <a:p>
                      <a:r>
                        <a:rPr lang="en-US" dirty="0" smtClean="0"/>
                        <a:t>L (N=48)</a:t>
                      </a:r>
                      <a:endParaRPr lang="en-US" dirty="0"/>
                    </a:p>
                  </a:txBody>
                  <a:tcPr>
                    <a:solidFill>
                      <a:srgbClr val="C00000"/>
                    </a:solidFill>
                  </a:tcPr>
                </a:tc>
                <a:tc hMerge="1">
                  <a:txBody>
                    <a:bodyPr/>
                    <a:lstStyle/>
                    <a:p>
                      <a:endParaRPr lang="en-US" dirty="0"/>
                    </a:p>
                  </a:txBody>
                  <a:tcPr/>
                </a:tc>
                <a:tc gridSpan="2">
                  <a:txBody>
                    <a:bodyPr/>
                    <a:lstStyle/>
                    <a:p>
                      <a:r>
                        <a:rPr lang="en-US" dirty="0" smtClean="0"/>
                        <a:t>M (N=27)</a:t>
                      </a:r>
                      <a:endParaRPr lang="en-US" dirty="0"/>
                    </a:p>
                  </a:txBody>
                  <a:tcPr>
                    <a:solidFill>
                      <a:srgbClr val="C00000"/>
                    </a:solidFill>
                  </a:tcPr>
                </a:tc>
                <a:tc hMerge="1">
                  <a:txBody>
                    <a:bodyPr/>
                    <a:lstStyle/>
                    <a:p>
                      <a:endParaRPr lang="en-US" dirty="0"/>
                    </a:p>
                  </a:txBody>
                  <a:tcPr/>
                </a:tc>
                <a:tc gridSpan="2">
                  <a:txBody>
                    <a:bodyPr/>
                    <a:lstStyle/>
                    <a:p>
                      <a:r>
                        <a:rPr lang="en-US" dirty="0" smtClean="0"/>
                        <a:t>H (N=35)</a:t>
                      </a:r>
                      <a:endParaRPr lang="en-US" dirty="0"/>
                    </a:p>
                  </a:txBody>
                  <a:tcPr>
                    <a:solidFill>
                      <a:srgbClr val="C00000"/>
                    </a:solidFill>
                  </a:tcPr>
                </a:tc>
                <a:tc hMerge="1">
                  <a:txBody>
                    <a:bodyPr/>
                    <a:lstStyle/>
                    <a:p>
                      <a:endParaRPr lang="en-US" dirty="0"/>
                    </a:p>
                  </a:txBody>
                  <a:tcPr/>
                </a:tc>
              </a:tr>
              <a:tr h="370840">
                <a:tc vMerge="1">
                  <a:txBody>
                    <a:bodyPr/>
                    <a:lstStyle/>
                    <a:p>
                      <a:endParaRPr lang="en-US" dirty="0"/>
                    </a:p>
                  </a:txBody>
                  <a:tcPr/>
                </a:tc>
                <a:tc>
                  <a:txBody>
                    <a:bodyPr/>
                    <a:lstStyle/>
                    <a:p>
                      <a:r>
                        <a:rPr lang="en-US" dirty="0" smtClean="0"/>
                        <a:t>Male</a:t>
                      </a:r>
                      <a:endParaRPr lang="en-US" dirty="0"/>
                    </a:p>
                  </a:txBody>
                  <a:tcPr/>
                </a:tc>
                <a:tc>
                  <a:txBody>
                    <a:bodyPr/>
                    <a:lstStyle/>
                    <a:p>
                      <a:r>
                        <a:rPr lang="en-US" dirty="0" smtClean="0"/>
                        <a:t>Female</a:t>
                      </a:r>
                      <a:endParaRPr lang="en-US" dirty="0"/>
                    </a:p>
                  </a:txBody>
                  <a:tcPr/>
                </a:tc>
                <a:tc>
                  <a:txBody>
                    <a:bodyPr/>
                    <a:lstStyle/>
                    <a:p>
                      <a:r>
                        <a:rPr lang="en-US" dirty="0" smtClean="0"/>
                        <a:t>Male</a:t>
                      </a:r>
                      <a:endParaRPr lang="en-US" dirty="0"/>
                    </a:p>
                  </a:txBody>
                  <a:tcPr/>
                </a:tc>
                <a:tc>
                  <a:txBody>
                    <a:bodyPr/>
                    <a:lstStyle/>
                    <a:p>
                      <a:r>
                        <a:rPr lang="en-US" dirty="0" smtClean="0"/>
                        <a:t>Female</a:t>
                      </a:r>
                      <a:endParaRPr lang="en-US" dirty="0"/>
                    </a:p>
                  </a:txBody>
                  <a:tcPr/>
                </a:tc>
                <a:tc>
                  <a:txBody>
                    <a:bodyPr/>
                    <a:lstStyle/>
                    <a:p>
                      <a:r>
                        <a:rPr lang="en-US" dirty="0" smtClean="0"/>
                        <a:t>Male</a:t>
                      </a:r>
                      <a:endParaRPr lang="en-US" dirty="0"/>
                    </a:p>
                  </a:txBody>
                  <a:tcPr/>
                </a:tc>
                <a:tc>
                  <a:txBody>
                    <a:bodyPr/>
                    <a:lstStyle/>
                    <a:p>
                      <a:r>
                        <a:rPr lang="en-US" dirty="0" smtClean="0"/>
                        <a:t>Female</a:t>
                      </a:r>
                      <a:endParaRPr lang="en-US" dirty="0"/>
                    </a:p>
                  </a:txBody>
                  <a:tcPr/>
                </a:tc>
              </a:tr>
              <a:tr h="370840">
                <a:tc>
                  <a:txBody>
                    <a:bodyPr/>
                    <a:lstStyle/>
                    <a:p>
                      <a:endParaRPr lang="en-US" dirty="0" smtClean="0"/>
                    </a:p>
                  </a:txBody>
                  <a:tcPr/>
                </a:tc>
                <a:tc>
                  <a:txBody>
                    <a:bodyPr/>
                    <a:lstStyle/>
                    <a:p>
                      <a:r>
                        <a:rPr lang="en-US" dirty="0" smtClean="0">
                          <a:solidFill>
                            <a:srgbClr val="0070C0"/>
                          </a:solidFill>
                        </a:rPr>
                        <a:t>85%</a:t>
                      </a:r>
                      <a:endParaRPr lang="en-US" dirty="0">
                        <a:solidFill>
                          <a:srgbClr val="0070C0"/>
                        </a:solidFill>
                      </a:endParaRPr>
                    </a:p>
                  </a:txBody>
                  <a:tcPr/>
                </a:tc>
                <a:tc>
                  <a:txBody>
                    <a:bodyPr/>
                    <a:lstStyle/>
                    <a:p>
                      <a:r>
                        <a:rPr lang="en-US" dirty="0" smtClean="0">
                          <a:solidFill>
                            <a:srgbClr val="FF0000"/>
                          </a:solidFill>
                        </a:rPr>
                        <a:t>15%</a:t>
                      </a:r>
                      <a:endParaRPr lang="en-US" dirty="0">
                        <a:solidFill>
                          <a:srgbClr val="FF0000"/>
                        </a:solidFill>
                      </a:endParaRPr>
                    </a:p>
                  </a:txBody>
                  <a:tcPr/>
                </a:tc>
                <a:tc>
                  <a:txBody>
                    <a:bodyPr/>
                    <a:lstStyle/>
                    <a:p>
                      <a:r>
                        <a:rPr lang="en-US" dirty="0" smtClean="0"/>
                        <a:t>67%</a:t>
                      </a:r>
                      <a:endParaRPr lang="en-US" dirty="0"/>
                    </a:p>
                  </a:txBody>
                  <a:tcPr/>
                </a:tc>
                <a:tc>
                  <a:txBody>
                    <a:bodyPr/>
                    <a:lstStyle/>
                    <a:p>
                      <a:r>
                        <a:rPr lang="en-US" dirty="0" smtClean="0"/>
                        <a:t>33%</a:t>
                      </a:r>
                      <a:endParaRPr lang="en-US" dirty="0"/>
                    </a:p>
                  </a:txBody>
                  <a:tcPr/>
                </a:tc>
                <a:tc>
                  <a:txBody>
                    <a:bodyPr/>
                    <a:lstStyle/>
                    <a:p>
                      <a:r>
                        <a:rPr lang="en-US" dirty="0" smtClean="0">
                          <a:solidFill>
                            <a:srgbClr val="0070C0"/>
                          </a:solidFill>
                        </a:rPr>
                        <a:t>66%</a:t>
                      </a:r>
                      <a:endParaRPr lang="en-US" dirty="0">
                        <a:solidFill>
                          <a:srgbClr val="0070C0"/>
                        </a:solidFill>
                      </a:endParaRPr>
                    </a:p>
                  </a:txBody>
                  <a:tcPr/>
                </a:tc>
                <a:tc>
                  <a:txBody>
                    <a:bodyPr/>
                    <a:lstStyle/>
                    <a:p>
                      <a:r>
                        <a:rPr lang="en-US" dirty="0" smtClean="0">
                          <a:solidFill>
                            <a:srgbClr val="FF0000"/>
                          </a:solidFill>
                        </a:rPr>
                        <a:t>34%</a:t>
                      </a:r>
                      <a:endParaRPr lang="en-US" dirty="0">
                        <a:solidFill>
                          <a:srgbClr val="FF0000"/>
                        </a:solidFill>
                      </a:endParaRPr>
                    </a:p>
                  </a:txBody>
                  <a:tcPr/>
                </a:tc>
              </a:tr>
              <a:tr h="370840">
                <a:tc>
                  <a:txBody>
                    <a:bodyPr/>
                    <a:lstStyle/>
                    <a:p>
                      <a:r>
                        <a:rPr lang="en-US" dirty="0" smtClean="0"/>
                        <a:t>FCI</a:t>
                      </a:r>
                      <a:endParaRPr lang="en-US" dirty="0"/>
                    </a:p>
                  </a:txBody>
                  <a:tcPr/>
                </a:tc>
                <a:tc>
                  <a:txBody>
                    <a:bodyPr/>
                    <a:lstStyle/>
                    <a:p>
                      <a:r>
                        <a:rPr lang="en-US" dirty="0" smtClean="0">
                          <a:solidFill>
                            <a:srgbClr val="00B0F0"/>
                          </a:solidFill>
                        </a:rPr>
                        <a:t>58%</a:t>
                      </a:r>
                      <a:r>
                        <a:rPr lang="en-US" dirty="0" smtClean="0">
                          <a:sym typeface="Symbol"/>
                        </a:rPr>
                        <a:t>3%</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FF0000"/>
                          </a:solidFill>
                        </a:rPr>
                        <a:t>59%</a:t>
                      </a:r>
                      <a:r>
                        <a:rPr lang="en-US" dirty="0" smtClean="0">
                          <a:sym typeface="Symbol"/>
                        </a:rPr>
                        <a:t>11%</a:t>
                      </a:r>
                      <a:endParaRPr lang="en-US"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53%</a:t>
                      </a:r>
                      <a:r>
                        <a:rPr lang="en-US" dirty="0" smtClean="0">
                          <a:sym typeface="Symbol"/>
                        </a:rPr>
                        <a:t>5%</a:t>
                      </a:r>
                      <a:endParaRPr lang="en-US"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42%</a:t>
                      </a:r>
                      <a:r>
                        <a:rPr lang="en-US" dirty="0" smtClean="0">
                          <a:sym typeface="Symbol"/>
                        </a:rPr>
                        <a:t>7%</a:t>
                      </a:r>
                      <a:endParaRPr lang="en-US"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B0F0"/>
                          </a:solidFill>
                        </a:rPr>
                        <a:t>46%</a:t>
                      </a:r>
                      <a:r>
                        <a:rPr lang="en-US" dirty="0" smtClean="0">
                          <a:sym typeface="Symbol"/>
                        </a:rPr>
                        <a:t>3%</a:t>
                      </a:r>
                      <a:endParaRPr lang="en-US"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FF0000"/>
                          </a:solidFill>
                        </a:rPr>
                        <a:t>31%</a:t>
                      </a:r>
                      <a:r>
                        <a:rPr lang="en-US" dirty="0" smtClean="0">
                          <a:sym typeface="Symbol"/>
                        </a:rPr>
                        <a:t>3%</a:t>
                      </a:r>
                      <a:endParaRPr lang="en-US" dirty="0" smtClean="0"/>
                    </a:p>
                  </a:txBody>
                  <a:tcPr/>
                </a:tc>
              </a:tr>
              <a:tr h="370840">
                <a:tc>
                  <a:txBody>
                    <a:bodyPr/>
                    <a:lstStyle/>
                    <a:p>
                      <a:r>
                        <a:rPr lang="en-US" dirty="0" smtClean="0"/>
                        <a:t>MATH</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57%</a:t>
                      </a:r>
                      <a:r>
                        <a:rPr lang="en-US" dirty="0" smtClean="0">
                          <a:sym typeface="Symbol"/>
                        </a:rPr>
                        <a:t>3%</a:t>
                      </a:r>
                      <a:endParaRPr lang="en-US"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66%</a:t>
                      </a:r>
                      <a:r>
                        <a:rPr lang="en-US" dirty="0" smtClean="0">
                          <a:sym typeface="Symbol"/>
                        </a:rPr>
                        <a:t>8%</a:t>
                      </a:r>
                      <a:endParaRPr lang="en-US"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53%</a:t>
                      </a:r>
                      <a:r>
                        <a:rPr lang="en-US" dirty="0" smtClean="0">
                          <a:sym typeface="Symbol"/>
                        </a:rPr>
                        <a:t>4%</a:t>
                      </a:r>
                      <a:endParaRPr lang="en-US"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61%</a:t>
                      </a:r>
                      <a:r>
                        <a:rPr lang="en-US" dirty="0" smtClean="0">
                          <a:sym typeface="Symbol"/>
                        </a:rPr>
                        <a:t>7%</a:t>
                      </a:r>
                      <a:endParaRPr lang="en-US"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54%</a:t>
                      </a:r>
                      <a:r>
                        <a:rPr lang="en-US" dirty="0" smtClean="0">
                          <a:sym typeface="Symbol"/>
                        </a:rPr>
                        <a:t>4%</a:t>
                      </a:r>
                      <a:endParaRPr lang="en-US"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45%</a:t>
                      </a:r>
                      <a:r>
                        <a:rPr lang="en-US" dirty="0" smtClean="0">
                          <a:sym typeface="Symbol"/>
                        </a:rPr>
                        <a:t>4%</a:t>
                      </a:r>
                      <a:endParaRPr lang="en-US" dirty="0" smtClean="0"/>
                    </a:p>
                  </a:txBody>
                  <a:tcPr/>
                </a:tc>
              </a:tr>
              <a:tr h="370840">
                <a:tc>
                  <a:txBody>
                    <a:bodyPr/>
                    <a:lstStyle/>
                    <a:p>
                      <a:r>
                        <a:rPr lang="en-US" dirty="0" smtClean="0"/>
                        <a:t>CLASS</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62%</a:t>
                      </a:r>
                      <a:r>
                        <a:rPr lang="en-US" dirty="0" smtClean="0">
                          <a:sym typeface="Symbol"/>
                        </a:rPr>
                        <a:t>3%</a:t>
                      </a:r>
                      <a:endParaRPr lang="en-US"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55%</a:t>
                      </a:r>
                      <a:r>
                        <a:rPr lang="en-US" dirty="0" smtClean="0">
                          <a:sym typeface="Symbol"/>
                        </a:rPr>
                        <a:t>6%</a:t>
                      </a:r>
                      <a:endParaRPr lang="en-US"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66%</a:t>
                      </a:r>
                      <a:r>
                        <a:rPr lang="en-US" dirty="0" smtClean="0">
                          <a:sym typeface="Symbol"/>
                        </a:rPr>
                        <a:t>3%</a:t>
                      </a:r>
                      <a:endParaRPr lang="en-US"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66%</a:t>
                      </a:r>
                      <a:r>
                        <a:rPr lang="en-US" dirty="0" smtClean="0">
                          <a:sym typeface="Symbol"/>
                        </a:rPr>
                        <a:t>5%</a:t>
                      </a:r>
                      <a:endParaRPr lang="en-US"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65%</a:t>
                      </a:r>
                      <a:r>
                        <a:rPr lang="en-US" dirty="0" smtClean="0">
                          <a:sym typeface="Symbol"/>
                        </a:rPr>
                        <a:t>3%</a:t>
                      </a:r>
                      <a:endParaRPr lang="en-US"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56%</a:t>
                      </a:r>
                      <a:r>
                        <a:rPr lang="en-US" dirty="0" smtClean="0">
                          <a:sym typeface="Symbol"/>
                        </a:rPr>
                        <a:t>4%</a:t>
                      </a:r>
                      <a:endParaRPr lang="en-US" dirty="0" smtClean="0"/>
                    </a:p>
                  </a:txBody>
                  <a:tcPr/>
                </a:tc>
              </a:tr>
            </a:tbl>
          </a:graphicData>
        </a:graphic>
      </p:graphicFrame>
    </p:spTree>
    <p:extLst>
      <p:ext uri="{BB962C8B-B14F-4D97-AF65-F5344CB8AC3E}">
        <p14:creationId xmlns:p14="http://schemas.microsoft.com/office/powerpoint/2010/main" val="47684574"/>
      </p:ext>
    </p:extLst>
  </p:cSld>
  <p:clrMapOvr>
    <a:masterClrMapping/>
  </p:clrMapOvr>
  <mc:AlternateContent xmlns:mc="http://schemas.openxmlformats.org/markup-compatibility/2006" xmlns:p14="http://schemas.microsoft.com/office/powerpoint/2010/main">
    <mc:Choice Requires="p14">
      <p:transition spd="slow" p14:dur="2000" advTm="35768"/>
    </mc:Choice>
    <mc:Fallback xmlns="">
      <p:transition spd="slow" advTm="35768"/>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800000"/>
                </a:solidFill>
              </a:rPr>
              <a:t>Did the students improve?</a:t>
            </a:r>
            <a:br>
              <a:rPr lang="en-US" dirty="0" smtClean="0">
                <a:solidFill>
                  <a:srgbClr val="800000"/>
                </a:solidFill>
              </a:rPr>
            </a:br>
            <a:r>
              <a:rPr lang="en-US" dirty="0" smtClean="0">
                <a:solidFill>
                  <a:srgbClr val="800000"/>
                </a:solidFill>
              </a:rPr>
              <a:t>Final exam scores</a:t>
            </a:r>
          </a:p>
        </p:txBody>
      </p:sp>
      <p:sp>
        <p:nvSpPr>
          <p:cNvPr id="6" name="Rectangle 5"/>
          <p:cNvSpPr/>
          <p:nvPr/>
        </p:nvSpPr>
        <p:spPr>
          <a:xfrm>
            <a:off x="419100" y="3618251"/>
            <a:ext cx="7848600" cy="1815882"/>
          </a:xfrm>
          <a:prstGeom prst="rect">
            <a:avLst/>
          </a:prstGeom>
        </p:spPr>
        <p:txBody>
          <a:bodyPr wrap="square">
            <a:spAutoFit/>
          </a:bodyPr>
          <a:lstStyle/>
          <a:p>
            <a:pPr marL="457200" indent="-457200">
              <a:buFontTx/>
              <a:buChar char="-"/>
            </a:pPr>
            <a:r>
              <a:rPr lang="en-US" sz="2800" dirty="0" smtClean="0"/>
              <a:t>Heavy users </a:t>
            </a:r>
            <a:r>
              <a:rPr lang="en-US" sz="2800" dirty="0" smtClean="0">
                <a:sym typeface="Symbol"/>
              </a:rPr>
              <a:t> Light users in final exam</a:t>
            </a:r>
          </a:p>
          <a:p>
            <a:pPr marL="914400" lvl="1" indent="-457200">
              <a:buFontTx/>
              <a:buChar char="-"/>
            </a:pPr>
            <a:r>
              <a:rPr lang="en-US" sz="2800" dirty="0" smtClean="0">
                <a:sym typeface="Symbol"/>
              </a:rPr>
              <a:t>However, the confidence and FCI score of the students started lower.</a:t>
            </a:r>
          </a:p>
          <a:p>
            <a:pPr marL="914400" lvl="1" indent="-457200">
              <a:buFontTx/>
              <a:buChar char="-"/>
            </a:pPr>
            <a:r>
              <a:rPr lang="en-US" sz="2800" dirty="0" smtClean="0">
                <a:sym typeface="Symbol"/>
              </a:rPr>
              <a:t>Need to examine this closer.</a:t>
            </a:r>
            <a:endParaRPr lang="en-US" sz="2800" dirty="0"/>
          </a:p>
        </p:txBody>
      </p:sp>
      <p:graphicFrame>
        <p:nvGraphicFramePr>
          <p:cNvPr id="4" name="Table 3"/>
          <p:cNvGraphicFramePr>
            <a:graphicFrameLocks noGrp="1"/>
          </p:cNvGraphicFramePr>
          <p:nvPr>
            <p:extLst>
              <p:ext uri="{D42A27DB-BD31-4B8C-83A1-F6EECF244321}">
                <p14:modId xmlns:p14="http://schemas.microsoft.com/office/powerpoint/2010/main" val="1523785691"/>
              </p:ext>
            </p:extLst>
          </p:nvPr>
        </p:nvGraphicFramePr>
        <p:xfrm>
          <a:off x="1392194" y="1693837"/>
          <a:ext cx="6096000" cy="1483360"/>
        </p:xfrm>
        <a:graphic>
          <a:graphicData uri="http://schemas.openxmlformats.org/drawingml/2006/table">
            <a:tbl>
              <a:tblPr firstRow="1" bandRow="1">
                <a:tableStyleId>{5C22544A-7EE6-4342-B048-85BDC9FD1C3A}</a:tableStyleId>
              </a:tblPr>
              <a:tblGrid>
                <a:gridCol w="1524000"/>
                <a:gridCol w="1524000"/>
                <a:gridCol w="1524000"/>
                <a:gridCol w="1524000"/>
              </a:tblGrid>
              <a:tr h="370840">
                <a:tc>
                  <a:txBody>
                    <a:bodyPr/>
                    <a:lstStyle/>
                    <a:p>
                      <a:r>
                        <a:rPr lang="en-US" dirty="0" smtClean="0"/>
                        <a:t>Final Exam</a:t>
                      </a:r>
                      <a:endParaRPr lang="en-US" dirty="0"/>
                    </a:p>
                  </a:txBody>
                  <a:tcPr>
                    <a:solidFill>
                      <a:srgbClr val="C00000"/>
                    </a:solidFill>
                  </a:tcPr>
                </a:tc>
                <a:tc>
                  <a:txBody>
                    <a:bodyPr/>
                    <a:lstStyle/>
                    <a:p>
                      <a:r>
                        <a:rPr lang="en-US" dirty="0" smtClean="0"/>
                        <a:t>M</a:t>
                      </a:r>
                      <a:endParaRPr lang="en-US" dirty="0"/>
                    </a:p>
                  </a:txBody>
                  <a:tcPr>
                    <a:solidFill>
                      <a:srgbClr val="C00000"/>
                    </a:solidFill>
                  </a:tcPr>
                </a:tc>
                <a:tc>
                  <a:txBody>
                    <a:bodyPr/>
                    <a:lstStyle/>
                    <a:p>
                      <a:r>
                        <a:rPr lang="en-US" dirty="0" smtClean="0"/>
                        <a:t>F</a:t>
                      </a:r>
                      <a:endParaRPr lang="en-US" dirty="0"/>
                    </a:p>
                  </a:txBody>
                  <a:tcPr>
                    <a:solidFill>
                      <a:srgbClr val="C00000"/>
                    </a:solidFill>
                  </a:tcPr>
                </a:tc>
                <a:tc>
                  <a:txBody>
                    <a:bodyPr/>
                    <a:lstStyle/>
                    <a:p>
                      <a:r>
                        <a:rPr lang="en-US" dirty="0" smtClean="0"/>
                        <a:t>Total</a:t>
                      </a:r>
                    </a:p>
                  </a:txBody>
                  <a:tcPr>
                    <a:solidFill>
                      <a:srgbClr val="C00000"/>
                    </a:solidFill>
                  </a:tcPr>
                </a:tc>
              </a:tr>
              <a:tr h="370840">
                <a:tc>
                  <a:txBody>
                    <a:bodyPr/>
                    <a:lstStyle/>
                    <a:p>
                      <a:r>
                        <a:rPr lang="en-US" dirty="0" smtClean="0"/>
                        <a:t>H (N=49)</a:t>
                      </a:r>
                      <a:endParaRPr lang="en-US" dirty="0"/>
                    </a:p>
                  </a:txBody>
                  <a:tcPr/>
                </a:tc>
                <a:tc>
                  <a:txBody>
                    <a:bodyPr/>
                    <a:lstStyle/>
                    <a:p>
                      <a:r>
                        <a:rPr lang="en-US" dirty="0" smtClean="0"/>
                        <a:t>72.8 </a:t>
                      </a:r>
                      <a:r>
                        <a:rPr lang="en-US" dirty="0" smtClean="0">
                          <a:sym typeface="Symbol"/>
                        </a:rPr>
                        <a:t> 2.0</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67.5 </a:t>
                      </a:r>
                      <a:r>
                        <a:rPr lang="en-US" dirty="0" smtClean="0">
                          <a:sym typeface="Symbol"/>
                        </a:rPr>
                        <a:t> 4.1</a:t>
                      </a:r>
                      <a:endParaRPr lang="en-US"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71.0 </a:t>
                      </a:r>
                      <a:r>
                        <a:rPr lang="en-US" dirty="0" smtClean="0">
                          <a:sym typeface="Symbol"/>
                        </a:rPr>
                        <a:t> 1.9</a:t>
                      </a:r>
                      <a:endParaRPr lang="en-US" dirty="0" smtClean="0"/>
                    </a:p>
                  </a:txBody>
                  <a:tcPr/>
                </a:tc>
              </a:tr>
              <a:tr h="370840">
                <a:tc>
                  <a:txBody>
                    <a:bodyPr/>
                    <a:lstStyle/>
                    <a:p>
                      <a:r>
                        <a:rPr lang="en-US" dirty="0" smtClean="0"/>
                        <a:t>M</a:t>
                      </a:r>
                      <a:r>
                        <a:rPr lang="en-US" baseline="0" dirty="0" smtClean="0"/>
                        <a:t> (N=38)</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64.8 </a:t>
                      </a:r>
                      <a:r>
                        <a:rPr lang="en-US" dirty="0" smtClean="0">
                          <a:sym typeface="Symbol"/>
                        </a:rPr>
                        <a:t> 3.5</a:t>
                      </a:r>
                      <a:endParaRPr lang="en-US"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68.3 </a:t>
                      </a:r>
                      <a:r>
                        <a:rPr lang="en-US" dirty="0" smtClean="0">
                          <a:sym typeface="Symbol"/>
                        </a:rPr>
                        <a:t> 4.4</a:t>
                      </a:r>
                      <a:endParaRPr lang="en-US"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66.4 </a:t>
                      </a:r>
                      <a:r>
                        <a:rPr lang="en-US" dirty="0" smtClean="0">
                          <a:sym typeface="Symbol"/>
                        </a:rPr>
                        <a:t> 2.7</a:t>
                      </a:r>
                      <a:endParaRPr lang="en-US" dirty="0" smtClean="0"/>
                    </a:p>
                  </a:txBody>
                  <a:tcPr/>
                </a:tc>
              </a:tr>
              <a:tr h="370840">
                <a:tc>
                  <a:txBody>
                    <a:bodyPr/>
                    <a:lstStyle/>
                    <a:p>
                      <a:r>
                        <a:rPr lang="en-US" dirty="0" smtClean="0"/>
                        <a:t>L (N=72)</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69.2 </a:t>
                      </a:r>
                      <a:r>
                        <a:rPr lang="en-US" dirty="0" smtClean="0">
                          <a:sym typeface="Symbol"/>
                        </a:rPr>
                        <a:t> 2.7</a:t>
                      </a:r>
                      <a:endParaRPr lang="en-US"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70.9 </a:t>
                      </a:r>
                      <a:r>
                        <a:rPr lang="en-US" dirty="0" smtClean="0">
                          <a:sym typeface="Symbol"/>
                        </a:rPr>
                        <a:t> 6.2</a:t>
                      </a:r>
                      <a:endParaRPr lang="en-US"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69.5 </a:t>
                      </a:r>
                      <a:r>
                        <a:rPr lang="en-US" dirty="0" smtClean="0">
                          <a:sym typeface="Symbol"/>
                        </a:rPr>
                        <a:t> 2.5</a:t>
                      </a:r>
                      <a:endParaRPr lang="en-US" dirty="0" smtClean="0"/>
                    </a:p>
                  </a:txBody>
                  <a:tcPr/>
                </a:tc>
              </a:tr>
            </a:tbl>
          </a:graphicData>
        </a:graphic>
      </p:graphicFrame>
    </p:spTree>
    <p:extLst>
      <p:ext uri="{BB962C8B-B14F-4D97-AF65-F5344CB8AC3E}">
        <p14:creationId xmlns:p14="http://schemas.microsoft.com/office/powerpoint/2010/main" val="164345473"/>
      </p:ext>
    </p:extLst>
  </p:cSld>
  <p:clrMapOvr>
    <a:masterClrMapping/>
  </p:clrMapOvr>
  <mc:AlternateContent xmlns:mc="http://schemas.openxmlformats.org/markup-compatibility/2006" xmlns:p14="http://schemas.microsoft.com/office/powerpoint/2010/main">
    <mc:Choice Requires="p14">
      <p:transition spd="slow" p14:dur="2000" advTm="1783"/>
    </mc:Choice>
    <mc:Fallback xmlns="">
      <p:transition spd="slow" advTm="1783"/>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Matching Historical Data</a:t>
            </a:r>
            <a:endParaRPr lang="en-US" dirty="0"/>
          </a:p>
        </p:txBody>
      </p:sp>
      <p:sp>
        <p:nvSpPr>
          <p:cNvPr id="3" name="Content Placeholder 2"/>
          <p:cNvSpPr>
            <a:spLocks noGrp="1"/>
          </p:cNvSpPr>
          <p:nvPr>
            <p:ph idx="1"/>
          </p:nvPr>
        </p:nvSpPr>
        <p:spPr>
          <a:xfrm>
            <a:off x="533400" y="1280160"/>
            <a:ext cx="8122920" cy="4625340"/>
          </a:xfrm>
        </p:spPr>
        <p:txBody>
          <a:bodyPr/>
          <a:lstStyle/>
          <a:p>
            <a:r>
              <a:rPr lang="en-US" sz="2400" dirty="0" smtClean="0"/>
              <a:t>Matched similar students to the Spring 2013 coach user class.</a:t>
            </a:r>
          </a:p>
          <a:p>
            <a:pPr lvl="1"/>
            <a:r>
              <a:rPr lang="en-US" sz="2200" dirty="0" smtClean="0"/>
              <a:t>Match on pre-class FCI, gender, expected grade, and expected study time.</a:t>
            </a:r>
          </a:p>
          <a:p>
            <a:pPr lvl="2"/>
            <a:r>
              <a:rPr lang="en-US" sz="2200" dirty="0" smtClean="0"/>
              <a:t>~85% student perfect match.  3145 students from Spring 2009 to Fall 2011.  </a:t>
            </a:r>
          </a:p>
          <a:p>
            <a:pPr lvl="3"/>
            <a:r>
              <a:rPr lang="en-US" dirty="0" smtClean="0"/>
              <a:t>Allowed FCI difference of 2 for the remaining baseline.</a:t>
            </a:r>
          </a:p>
          <a:p>
            <a:r>
              <a:rPr lang="en-US" sz="2400" dirty="0" smtClean="0"/>
              <a:t>Normalize the exam scores and vary the selection process.</a:t>
            </a:r>
          </a:p>
          <a:p>
            <a:pPr lvl="1"/>
            <a:r>
              <a:rPr lang="en-US" sz="2200" dirty="0" smtClean="0"/>
              <a:t>Reduce unintended selection bias or specific class bias into the results.</a:t>
            </a:r>
          </a:p>
          <a:p>
            <a:pPr lvl="1"/>
            <a:r>
              <a:rPr lang="en-US" sz="2200" dirty="0" smtClean="0"/>
              <a:t>Retained the exam distributions.</a:t>
            </a:r>
          </a:p>
          <a:p>
            <a:endParaRPr lang="en-US" dirty="0"/>
          </a:p>
        </p:txBody>
      </p:sp>
    </p:spTree>
    <p:extLst>
      <p:ext uri="{BB962C8B-B14F-4D97-AF65-F5344CB8AC3E}">
        <p14:creationId xmlns:p14="http://schemas.microsoft.com/office/powerpoint/2010/main" val="14820055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Matched Final Exam Scores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72270407"/>
              </p:ext>
            </p:extLst>
          </p:nvPr>
        </p:nvGraphicFramePr>
        <p:xfrm>
          <a:off x="495300" y="1238250"/>
          <a:ext cx="7772400" cy="2499360"/>
        </p:xfrm>
        <a:graphic>
          <a:graphicData uri="http://schemas.openxmlformats.org/drawingml/2006/table">
            <a:tbl>
              <a:tblPr firstRow="1" bandRow="1">
                <a:tableStyleId>{5C22544A-7EE6-4342-B048-85BDC9FD1C3A}</a:tableStyleId>
              </a:tblPr>
              <a:tblGrid>
                <a:gridCol w="1943100"/>
                <a:gridCol w="1943100"/>
                <a:gridCol w="1981200"/>
                <a:gridCol w="1905000"/>
              </a:tblGrid>
              <a:tr h="322580">
                <a:tc>
                  <a:txBody>
                    <a:bodyPr/>
                    <a:lstStyle/>
                    <a:p>
                      <a:pPr algn="ctr"/>
                      <a:endParaRPr lang="en-US" sz="2000" b="1" dirty="0"/>
                    </a:p>
                  </a:txBody>
                  <a:tcPr>
                    <a:solidFill>
                      <a:srgbClr val="C00000"/>
                    </a:solidFill>
                  </a:tcPr>
                </a:tc>
                <a:tc>
                  <a:txBody>
                    <a:bodyPr/>
                    <a:lstStyle/>
                    <a:p>
                      <a:pPr algn="ctr"/>
                      <a:r>
                        <a:rPr lang="en-US" sz="2000" b="1" dirty="0" smtClean="0"/>
                        <a:t>Fall</a:t>
                      </a:r>
                      <a:r>
                        <a:rPr lang="en-US" sz="2000" b="1" baseline="0" dirty="0" smtClean="0"/>
                        <a:t> </a:t>
                      </a:r>
                      <a:r>
                        <a:rPr lang="en-US" sz="2000" b="1" baseline="0" dirty="0" smtClean="0">
                          <a:sym typeface="Wingdings" panose="05000000000000000000" pitchFamily="2" charset="2"/>
                        </a:rPr>
                        <a:t> Spring</a:t>
                      </a:r>
                      <a:endParaRPr lang="en-US" sz="2000" b="1" dirty="0"/>
                    </a:p>
                  </a:txBody>
                  <a:tcPr>
                    <a:solidFill>
                      <a:srgbClr val="C00000"/>
                    </a:solidFill>
                  </a:tcPr>
                </a:tc>
                <a:tc>
                  <a:txBody>
                    <a:bodyPr/>
                    <a:lstStyle/>
                    <a:p>
                      <a:pPr algn="ctr"/>
                      <a:r>
                        <a:rPr lang="en-US" sz="2000" b="1" dirty="0" smtClean="0"/>
                        <a:t>Spring </a:t>
                      </a:r>
                      <a:r>
                        <a:rPr lang="en-US" sz="2000" b="1" dirty="0" smtClean="0">
                          <a:sym typeface="Wingdings" panose="05000000000000000000" pitchFamily="2" charset="2"/>
                        </a:rPr>
                        <a:t> Fall</a:t>
                      </a:r>
                      <a:endParaRPr lang="en-US" sz="2000" b="1" dirty="0"/>
                    </a:p>
                  </a:txBody>
                  <a:tcPr>
                    <a:solidFill>
                      <a:srgbClr val="C00000"/>
                    </a:solidFill>
                  </a:tcPr>
                </a:tc>
                <a:tc>
                  <a:txBody>
                    <a:bodyPr/>
                    <a:lstStyle/>
                    <a:p>
                      <a:pPr algn="ctr"/>
                      <a:r>
                        <a:rPr lang="en-US" sz="2000" b="1" dirty="0" smtClean="0"/>
                        <a:t>Spring</a:t>
                      </a:r>
                      <a:r>
                        <a:rPr lang="en-US" sz="2000" b="1" baseline="0" dirty="0" smtClean="0"/>
                        <a:t> 2013</a:t>
                      </a:r>
                      <a:endParaRPr lang="en-US" sz="2000" b="1" dirty="0"/>
                    </a:p>
                  </a:txBody>
                  <a:tcPr>
                    <a:solidFill>
                      <a:srgbClr val="C00000"/>
                    </a:solidFill>
                  </a:tcPr>
                </a:tc>
              </a:tr>
              <a:tr h="698923">
                <a:tc>
                  <a:txBody>
                    <a:bodyPr/>
                    <a:lstStyle/>
                    <a:p>
                      <a:r>
                        <a:rPr lang="en-US" sz="2000" b="1" dirty="0" smtClean="0"/>
                        <a:t>Matched</a:t>
                      </a:r>
                      <a:r>
                        <a:rPr lang="en-US" sz="2000" b="1" baseline="0" dirty="0" smtClean="0"/>
                        <a:t> L</a:t>
                      </a:r>
                    </a:p>
                    <a:p>
                      <a:r>
                        <a:rPr lang="en-US" sz="2000" b="1" baseline="0" dirty="0" smtClean="0"/>
                        <a:t>(N=48)</a:t>
                      </a:r>
                    </a:p>
                  </a:txBody>
                  <a:tcPr/>
                </a:tc>
                <a:tc>
                  <a:txBody>
                    <a:bodyPr/>
                    <a:lstStyle/>
                    <a:p>
                      <a:r>
                        <a:rPr lang="en-US" sz="2000" b="1" dirty="0" smtClean="0"/>
                        <a:t>71.9% </a:t>
                      </a:r>
                      <a:r>
                        <a:rPr lang="en-US" sz="2000" b="1" dirty="0" smtClean="0">
                          <a:sym typeface="Symbol"/>
                        </a:rPr>
                        <a:t> 1.4%</a:t>
                      </a:r>
                      <a:endParaRPr lang="en-US" sz="2000" b="1" dirty="0"/>
                    </a:p>
                  </a:txBody>
                  <a:tcPr/>
                </a:tc>
                <a:tc>
                  <a:txBody>
                    <a:bodyPr/>
                    <a:lstStyle/>
                    <a:p>
                      <a:r>
                        <a:rPr lang="en-US" sz="2000" b="1" dirty="0" smtClean="0">
                          <a:sym typeface="Symbol"/>
                        </a:rPr>
                        <a:t>71.6%   1.5%</a:t>
                      </a:r>
                      <a:endParaRPr lang="en-US" sz="2000" b="1" dirty="0"/>
                    </a:p>
                  </a:txBody>
                  <a:tcPr/>
                </a:tc>
                <a:tc>
                  <a:txBody>
                    <a:bodyPr/>
                    <a:lstStyle/>
                    <a:p>
                      <a:r>
                        <a:rPr lang="en-US" sz="2000" b="1" dirty="0" smtClean="0">
                          <a:sym typeface="Symbol"/>
                        </a:rPr>
                        <a:t>70.3%</a:t>
                      </a:r>
                      <a:r>
                        <a:rPr lang="en-US" sz="2000" b="1" baseline="0" dirty="0" smtClean="0">
                          <a:sym typeface="Symbol"/>
                        </a:rPr>
                        <a:t> </a:t>
                      </a:r>
                      <a:r>
                        <a:rPr lang="en-US" sz="2000" b="1" dirty="0" smtClean="0">
                          <a:sym typeface="Symbol"/>
                        </a:rPr>
                        <a:t>  3.0%</a:t>
                      </a:r>
                      <a:endParaRPr lang="en-US" sz="2000" b="1" dirty="0"/>
                    </a:p>
                  </a:txBody>
                  <a:tcPr/>
                </a:tc>
              </a:tr>
              <a:tr h="698923">
                <a:tc>
                  <a:txBody>
                    <a:bodyPr/>
                    <a:lstStyle/>
                    <a:p>
                      <a:r>
                        <a:rPr lang="en-US" sz="2000" b="1" dirty="0" smtClean="0"/>
                        <a:t>Matched M</a:t>
                      </a:r>
                    </a:p>
                    <a:p>
                      <a:r>
                        <a:rPr lang="en-US" sz="2000" b="1" dirty="0" smtClean="0"/>
                        <a:t>(N=27)</a:t>
                      </a:r>
                      <a:endParaRPr lang="en-US" sz="2000" b="1" dirty="0"/>
                    </a:p>
                  </a:txBody>
                  <a:tcPr/>
                </a:tc>
                <a:tc>
                  <a:txBody>
                    <a:bodyPr/>
                    <a:lstStyle/>
                    <a:p>
                      <a:r>
                        <a:rPr lang="en-US" sz="2000" b="1" dirty="0" smtClean="0"/>
                        <a:t>68.2%</a:t>
                      </a:r>
                      <a:r>
                        <a:rPr lang="en-US" sz="2000" b="1" baseline="0" dirty="0" smtClean="0"/>
                        <a:t> </a:t>
                      </a:r>
                      <a:r>
                        <a:rPr lang="en-US" sz="2000" b="1" dirty="0" smtClean="0">
                          <a:sym typeface="Symbol"/>
                        </a:rPr>
                        <a:t> 1.9%</a:t>
                      </a:r>
                      <a:endParaRPr lang="en-US" sz="2000" b="1" dirty="0"/>
                    </a:p>
                  </a:txBody>
                  <a:tcPr/>
                </a:tc>
                <a:tc>
                  <a:txBody>
                    <a:bodyPr/>
                    <a:lstStyle/>
                    <a:p>
                      <a:r>
                        <a:rPr lang="en-US" sz="2000" b="1" dirty="0" smtClean="0">
                          <a:sym typeface="Symbol"/>
                        </a:rPr>
                        <a:t>69.3%   2.0%</a:t>
                      </a:r>
                      <a:endParaRPr lang="en-US" sz="20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smtClean="0">
                          <a:sym typeface="Symbol"/>
                        </a:rPr>
                        <a:t>66.1%   3.1%</a:t>
                      </a:r>
                      <a:endParaRPr lang="en-US" sz="2000" b="1" dirty="0" smtClean="0"/>
                    </a:p>
                    <a:p>
                      <a:endParaRPr lang="en-US" sz="2000" b="1" dirty="0"/>
                    </a:p>
                  </a:txBody>
                  <a:tcPr/>
                </a:tc>
              </a:tr>
              <a:tr h="698923">
                <a:tc>
                  <a:txBody>
                    <a:bodyPr/>
                    <a:lstStyle/>
                    <a:p>
                      <a:r>
                        <a:rPr lang="en-US" sz="2000" b="1" dirty="0" smtClean="0"/>
                        <a:t>Matched H</a:t>
                      </a:r>
                    </a:p>
                    <a:p>
                      <a:r>
                        <a:rPr lang="en-US" sz="2000" b="1" dirty="0" smtClean="0"/>
                        <a:t>(N=35)</a:t>
                      </a:r>
                      <a:endParaRPr lang="en-US" sz="2000" b="1" dirty="0"/>
                    </a:p>
                  </a:txBody>
                  <a:tcPr/>
                </a:tc>
                <a:tc>
                  <a:txBody>
                    <a:bodyPr/>
                    <a:lstStyle/>
                    <a:p>
                      <a:r>
                        <a:rPr lang="en-US" sz="2000" b="1" dirty="0" smtClean="0">
                          <a:sym typeface="Symbol"/>
                        </a:rPr>
                        <a:t>61.4%  1.6%</a:t>
                      </a:r>
                      <a:endParaRPr lang="en-US" sz="2000" b="1" dirty="0"/>
                    </a:p>
                  </a:txBody>
                  <a:tcPr/>
                </a:tc>
                <a:tc>
                  <a:txBody>
                    <a:bodyPr/>
                    <a:lstStyle/>
                    <a:p>
                      <a:r>
                        <a:rPr lang="en-US" sz="2000" b="1" dirty="0" smtClean="0">
                          <a:sym typeface="Symbol"/>
                        </a:rPr>
                        <a:t>62.3%</a:t>
                      </a:r>
                      <a:r>
                        <a:rPr lang="en-US" sz="2000" b="1" baseline="0" dirty="0" smtClean="0">
                          <a:sym typeface="Symbol"/>
                        </a:rPr>
                        <a:t> </a:t>
                      </a:r>
                      <a:r>
                        <a:rPr lang="en-US" sz="2000" b="1" dirty="0" smtClean="0">
                          <a:sym typeface="Symbol"/>
                        </a:rPr>
                        <a:t> 1.6%</a:t>
                      </a:r>
                      <a:endParaRPr lang="en-US" sz="20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smtClean="0">
                          <a:sym typeface="Symbol"/>
                        </a:rPr>
                        <a:t>69.9%   2.6%</a:t>
                      </a:r>
                      <a:endParaRPr lang="en-US" sz="2000" b="1" dirty="0" smtClean="0"/>
                    </a:p>
                  </a:txBody>
                  <a:tcPr/>
                </a:tc>
              </a:tr>
            </a:tbl>
          </a:graphicData>
        </a:graphic>
      </p:graphicFrame>
      <p:sp>
        <p:nvSpPr>
          <p:cNvPr id="6" name="TextBox 5"/>
          <p:cNvSpPr txBox="1"/>
          <p:nvPr/>
        </p:nvSpPr>
        <p:spPr>
          <a:xfrm>
            <a:off x="264646" y="3981234"/>
            <a:ext cx="8669804" cy="1938992"/>
          </a:xfrm>
          <a:prstGeom prst="rect">
            <a:avLst/>
          </a:prstGeom>
          <a:noFill/>
        </p:spPr>
        <p:txBody>
          <a:bodyPr wrap="square" rtlCol="0">
            <a:spAutoFit/>
          </a:bodyPr>
          <a:lstStyle/>
          <a:p>
            <a:pPr marL="285750" indent="-285750">
              <a:buFontTx/>
              <a:buChar char="-"/>
            </a:pPr>
            <a:r>
              <a:rPr lang="en-US" sz="2400" dirty="0" smtClean="0"/>
              <a:t>Only students with FCI scores were considered.</a:t>
            </a:r>
          </a:p>
          <a:p>
            <a:pPr marL="742950" lvl="1" indent="-285750">
              <a:buFontTx/>
              <a:buChar char="-"/>
            </a:pPr>
            <a:r>
              <a:rPr lang="en-US" sz="2400" dirty="0" smtClean="0"/>
              <a:t>Lower overall statistics in Spring 2013</a:t>
            </a:r>
          </a:p>
          <a:p>
            <a:pPr marL="1200150" lvl="2" indent="-285750">
              <a:buFontTx/>
              <a:buChar char="-"/>
            </a:pPr>
            <a:r>
              <a:rPr lang="en-US" sz="2400" dirty="0" smtClean="0"/>
              <a:t>Increased baseline to compensate by matching 4 students to Spring 2013.  </a:t>
            </a:r>
          </a:p>
          <a:p>
            <a:pPr marL="1200150" lvl="2" indent="-285750">
              <a:buFontTx/>
              <a:buChar char="-"/>
            </a:pPr>
            <a:r>
              <a:rPr lang="en-US" sz="2400" dirty="0" smtClean="0"/>
              <a:t>Still a 85% “perfect match” with 4 to 1 match.</a:t>
            </a:r>
          </a:p>
        </p:txBody>
      </p:sp>
    </p:spTree>
    <p:extLst>
      <p:ext uri="{BB962C8B-B14F-4D97-AF65-F5344CB8AC3E}">
        <p14:creationId xmlns:p14="http://schemas.microsoft.com/office/powerpoint/2010/main" val="12635924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1143000"/>
          </a:xfrm>
        </p:spPr>
        <p:txBody>
          <a:bodyPr/>
          <a:lstStyle/>
          <a:p>
            <a:r>
              <a:rPr lang="en-US" dirty="0" smtClean="0"/>
              <a:t>Motivation for future coach design</a:t>
            </a:r>
            <a:endParaRPr lang="en-US" dirty="0"/>
          </a:p>
        </p:txBody>
      </p:sp>
      <p:sp>
        <p:nvSpPr>
          <p:cNvPr id="3" name="Content Placeholder 2"/>
          <p:cNvSpPr>
            <a:spLocks noGrp="1"/>
          </p:cNvSpPr>
          <p:nvPr>
            <p:ph idx="1"/>
          </p:nvPr>
        </p:nvSpPr>
        <p:spPr>
          <a:xfrm>
            <a:off x="152400" y="685800"/>
            <a:ext cx="8763000" cy="4876800"/>
          </a:xfrm>
        </p:spPr>
        <p:txBody>
          <a:bodyPr/>
          <a:lstStyle/>
          <a:p>
            <a:r>
              <a:rPr lang="en-US" dirty="0"/>
              <a:t>Selected data from survey, End-term Spring 2013</a:t>
            </a:r>
          </a:p>
          <a:p>
            <a:pPr lvl="1"/>
            <a:r>
              <a:rPr lang="en-US" dirty="0"/>
              <a:t>The computer coaches did not help improve my problem solving in this class.  (135 responses)</a:t>
            </a:r>
          </a:p>
          <a:p>
            <a:pPr lvl="1"/>
            <a:endParaRPr lang="en-US" dirty="0" smtClean="0"/>
          </a:p>
          <a:p>
            <a:pPr lvl="1"/>
            <a:endParaRPr lang="en-US" dirty="0"/>
          </a:p>
          <a:p>
            <a:endParaRPr lang="en-US" dirty="0" smtClean="0"/>
          </a:p>
          <a:p>
            <a:endParaRPr lang="en-US" dirty="0" smtClean="0"/>
          </a:p>
          <a:p>
            <a:r>
              <a:rPr lang="en-US" dirty="0" smtClean="0"/>
              <a:t>Selected data from survey, Midterm Spring 2013</a:t>
            </a:r>
          </a:p>
          <a:p>
            <a:pPr lvl="1"/>
            <a:r>
              <a:rPr lang="en-US" dirty="0" smtClean="0"/>
              <a:t>Free response: </a:t>
            </a:r>
            <a:r>
              <a:rPr lang="en-US" dirty="0">
                <a:solidFill>
                  <a:srgbClr val="141413"/>
                </a:solidFill>
                <a:cs typeface="Arial"/>
              </a:rPr>
              <a:t>What do you like least about the computer coaches</a:t>
            </a:r>
            <a:r>
              <a:rPr lang="en-US" dirty="0" smtClean="0">
                <a:solidFill>
                  <a:srgbClr val="141413"/>
                </a:solidFill>
                <a:cs typeface="Arial"/>
              </a:rPr>
              <a:t>?</a:t>
            </a:r>
            <a:endParaRPr lang="en-US" dirty="0" smtClean="0"/>
          </a:p>
          <a:p>
            <a:pPr lvl="2"/>
            <a:r>
              <a:rPr lang="en-US" dirty="0" smtClean="0"/>
              <a:t>“Too repetitive” or “too long”: 49% of the 183 responses</a:t>
            </a:r>
          </a:p>
          <a:p>
            <a:pPr lvl="3"/>
            <a:r>
              <a:rPr lang="en-US" dirty="0" smtClean="0"/>
              <a:t>30 minutes</a:t>
            </a:r>
          </a:p>
          <a:p>
            <a:pPr lvl="1"/>
            <a:r>
              <a:rPr lang="en-US" dirty="0" smtClean="0"/>
              <a:t>Free response: </a:t>
            </a:r>
            <a:r>
              <a:rPr lang="en-US" dirty="0" smtClean="0">
                <a:solidFill>
                  <a:srgbClr val="141413"/>
                </a:solidFill>
                <a:cs typeface="Arial"/>
              </a:rPr>
              <a:t>What </a:t>
            </a:r>
            <a:r>
              <a:rPr lang="en-US" dirty="0">
                <a:solidFill>
                  <a:srgbClr val="141413"/>
                </a:solidFill>
                <a:cs typeface="Arial"/>
              </a:rPr>
              <a:t>do you like most about the computer coaches</a:t>
            </a:r>
            <a:r>
              <a:rPr lang="en-US" dirty="0" smtClean="0">
                <a:solidFill>
                  <a:srgbClr val="141413"/>
                </a:solidFill>
                <a:cs typeface="Arial"/>
              </a:rPr>
              <a:t>?</a:t>
            </a:r>
            <a:endParaRPr lang="en-US" dirty="0">
              <a:solidFill>
                <a:srgbClr val="141413"/>
              </a:solidFill>
              <a:cs typeface="Arial"/>
            </a:endParaRPr>
          </a:p>
          <a:p>
            <a:pPr lvl="2"/>
            <a:r>
              <a:rPr lang="en-US" dirty="0" smtClean="0"/>
              <a:t>“Step by step” or “Guide beginning to end”: 23% of the responses.</a:t>
            </a:r>
          </a:p>
          <a:p>
            <a:pPr lvl="3"/>
            <a:r>
              <a:rPr lang="en-US" dirty="0" smtClean="0"/>
              <a:t>Both free response categories were the most frequent.</a:t>
            </a:r>
          </a:p>
          <a:p>
            <a:pPr lvl="3"/>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123262719"/>
              </p:ext>
            </p:extLst>
          </p:nvPr>
        </p:nvGraphicFramePr>
        <p:xfrm>
          <a:off x="4267200" y="1600200"/>
          <a:ext cx="4191000" cy="1745673"/>
        </p:xfrm>
        <a:graphic>
          <a:graphicData uri="http://schemas.openxmlformats.org/drawingml/2006/table">
            <a:tbl>
              <a:tblPr firstRow="1" bandRow="1">
                <a:tableStyleId>{D7AC3CCA-C797-4891-BE02-D94E43425B78}</a:tableStyleId>
              </a:tblPr>
              <a:tblGrid>
                <a:gridCol w="914400"/>
                <a:gridCol w="1143000"/>
                <a:gridCol w="990600"/>
                <a:gridCol w="1143000"/>
              </a:tblGrid>
              <a:tr h="409488">
                <a:tc>
                  <a:txBody>
                    <a:bodyPr/>
                    <a:lstStyle/>
                    <a:p>
                      <a:endParaRPr lang="en-US" dirty="0"/>
                    </a:p>
                  </a:txBody>
                  <a:tcPr/>
                </a:tc>
                <a:tc>
                  <a:txBody>
                    <a:bodyPr/>
                    <a:lstStyle/>
                    <a:p>
                      <a:r>
                        <a:rPr lang="en-US" dirty="0" smtClean="0"/>
                        <a:t>Not</a:t>
                      </a:r>
                      <a:r>
                        <a:rPr lang="en-US" baseline="0" dirty="0" smtClean="0"/>
                        <a:t> Improve</a:t>
                      </a:r>
                      <a:endParaRPr lang="en-US" dirty="0"/>
                    </a:p>
                  </a:txBody>
                  <a:tcPr/>
                </a:tc>
                <a:tc>
                  <a:txBody>
                    <a:bodyPr/>
                    <a:lstStyle/>
                    <a:p>
                      <a:r>
                        <a:rPr lang="en-US" dirty="0" smtClean="0"/>
                        <a:t>Neither</a:t>
                      </a:r>
                      <a:endParaRPr lang="en-US" dirty="0"/>
                    </a:p>
                  </a:txBody>
                  <a:tcPr/>
                </a:tc>
                <a:tc>
                  <a:txBody>
                    <a:bodyPr/>
                    <a:lstStyle/>
                    <a:p>
                      <a:r>
                        <a:rPr lang="en-US" dirty="0" smtClean="0"/>
                        <a:t>Improve</a:t>
                      </a:r>
                      <a:endParaRPr lang="en-US" dirty="0"/>
                    </a:p>
                  </a:txBody>
                  <a:tcPr/>
                </a:tc>
              </a:tr>
              <a:tr h="368531">
                <a:tc>
                  <a:txBody>
                    <a:bodyPr/>
                    <a:lstStyle/>
                    <a:p>
                      <a:r>
                        <a:rPr lang="en-US" dirty="0" smtClean="0"/>
                        <a:t>H (65)</a:t>
                      </a:r>
                      <a:endParaRPr lang="en-US" dirty="0"/>
                    </a:p>
                  </a:txBody>
                  <a:tcPr/>
                </a:tc>
                <a:tc>
                  <a:txBody>
                    <a:bodyPr/>
                    <a:lstStyle/>
                    <a:p>
                      <a:pPr algn="r" fontAlgn="b"/>
                      <a:r>
                        <a:rPr lang="en-US" sz="2000" b="0" i="0" u="none" strike="noStrike">
                          <a:solidFill>
                            <a:srgbClr val="000000"/>
                          </a:solidFill>
                          <a:latin typeface="Calibri"/>
                        </a:rPr>
                        <a:t>21%</a:t>
                      </a:r>
                    </a:p>
                  </a:txBody>
                  <a:tcPr marL="12700" marR="12700" marT="12700" marB="0" anchor="b"/>
                </a:tc>
                <a:tc>
                  <a:txBody>
                    <a:bodyPr/>
                    <a:lstStyle/>
                    <a:p>
                      <a:pPr algn="r" fontAlgn="b"/>
                      <a:r>
                        <a:rPr lang="en-US" sz="2000" b="0" i="0" u="none" strike="noStrike" dirty="0">
                          <a:solidFill>
                            <a:srgbClr val="000000"/>
                          </a:solidFill>
                          <a:latin typeface="Calibri"/>
                        </a:rPr>
                        <a:t>12%</a:t>
                      </a:r>
                    </a:p>
                  </a:txBody>
                  <a:tcPr marL="12700" marR="12700" marT="12700" marB="0" anchor="b"/>
                </a:tc>
                <a:tc>
                  <a:txBody>
                    <a:bodyPr/>
                    <a:lstStyle/>
                    <a:p>
                      <a:pPr algn="r" fontAlgn="b"/>
                      <a:r>
                        <a:rPr lang="en-US" sz="2000" b="0" i="0" u="none" strike="noStrike">
                          <a:solidFill>
                            <a:srgbClr val="000000"/>
                          </a:solidFill>
                          <a:latin typeface="Calibri"/>
                        </a:rPr>
                        <a:t>67%</a:t>
                      </a:r>
                    </a:p>
                  </a:txBody>
                  <a:tcPr marL="12700" marR="12700" marT="12700" marB="0" anchor="b"/>
                </a:tc>
              </a:tr>
              <a:tr h="368531">
                <a:tc>
                  <a:txBody>
                    <a:bodyPr/>
                    <a:lstStyle/>
                    <a:p>
                      <a:r>
                        <a:rPr lang="en-US" dirty="0" smtClean="0"/>
                        <a:t>M (27)</a:t>
                      </a:r>
                      <a:endParaRPr lang="en-US" dirty="0"/>
                    </a:p>
                  </a:txBody>
                  <a:tcPr/>
                </a:tc>
                <a:tc>
                  <a:txBody>
                    <a:bodyPr/>
                    <a:lstStyle/>
                    <a:p>
                      <a:pPr algn="r" fontAlgn="b"/>
                      <a:r>
                        <a:rPr lang="en-US" sz="2000" b="0" i="0" u="none" strike="noStrike">
                          <a:solidFill>
                            <a:srgbClr val="000000"/>
                          </a:solidFill>
                          <a:latin typeface="Calibri"/>
                        </a:rPr>
                        <a:t>11%</a:t>
                      </a:r>
                    </a:p>
                  </a:txBody>
                  <a:tcPr marL="12700" marR="12700" marT="12700" marB="0" anchor="b"/>
                </a:tc>
                <a:tc>
                  <a:txBody>
                    <a:bodyPr/>
                    <a:lstStyle/>
                    <a:p>
                      <a:pPr algn="r" fontAlgn="b"/>
                      <a:r>
                        <a:rPr lang="en-US" sz="2000" b="0" i="0" u="none" strike="noStrike">
                          <a:solidFill>
                            <a:srgbClr val="000000"/>
                          </a:solidFill>
                          <a:latin typeface="Calibri"/>
                        </a:rPr>
                        <a:t>15%</a:t>
                      </a:r>
                    </a:p>
                  </a:txBody>
                  <a:tcPr marL="12700" marR="12700" marT="12700" marB="0" anchor="b"/>
                </a:tc>
                <a:tc>
                  <a:txBody>
                    <a:bodyPr/>
                    <a:lstStyle/>
                    <a:p>
                      <a:pPr algn="r" fontAlgn="b"/>
                      <a:r>
                        <a:rPr lang="en-US" sz="2000" b="0" i="0" u="none" strike="noStrike">
                          <a:solidFill>
                            <a:srgbClr val="000000"/>
                          </a:solidFill>
                          <a:latin typeface="Calibri"/>
                        </a:rPr>
                        <a:t>74%</a:t>
                      </a:r>
                    </a:p>
                  </a:txBody>
                  <a:tcPr marL="12700" marR="12700" marT="12700" marB="0" anchor="b"/>
                </a:tc>
              </a:tr>
              <a:tr h="368531">
                <a:tc>
                  <a:txBody>
                    <a:bodyPr/>
                    <a:lstStyle/>
                    <a:p>
                      <a:r>
                        <a:rPr lang="en-US" dirty="0" smtClean="0"/>
                        <a:t>L (43)</a:t>
                      </a:r>
                      <a:endParaRPr lang="en-US" dirty="0"/>
                    </a:p>
                  </a:txBody>
                  <a:tcPr/>
                </a:tc>
                <a:tc>
                  <a:txBody>
                    <a:bodyPr/>
                    <a:lstStyle/>
                    <a:p>
                      <a:pPr algn="r" fontAlgn="b"/>
                      <a:r>
                        <a:rPr lang="en-US" sz="2000" b="0" i="0" u="none" strike="noStrike">
                          <a:solidFill>
                            <a:srgbClr val="000000"/>
                          </a:solidFill>
                          <a:latin typeface="Calibri"/>
                        </a:rPr>
                        <a:t>34%</a:t>
                      </a:r>
                    </a:p>
                  </a:txBody>
                  <a:tcPr marL="12700" marR="12700" marT="12700" marB="0" anchor="b"/>
                </a:tc>
                <a:tc>
                  <a:txBody>
                    <a:bodyPr/>
                    <a:lstStyle/>
                    <a:p>
                      <a:pPr algn="r" fontAlgn="b"/>
                      <a:r>
                        <a:rPr lang="en-US" sz="2000" b="0" i="0" u="none" strike="noStrike">
                          <a:solidFill>
                            <a:srgbClr val="000000"/>
                          </a:solidFill>
                          <a:latin typeface="Calibri"/>
                        </a:rPr>
                        <a:t>24%</a:t>
                      </a:r>
                    </a:p>
                  </a:txBody>
                  <a:tcPr marL="12700" marR="12700" marT="12700" marB="0" anchor="b"/>
                </a:tc>
                <a:tc>
                  <a:txBody>
                    <a:bodyPr/>
                    <a:lstStyle/>
                    <a:p>
                      <a:pPr algn="r" fontAlgn="b"/>
                      <a:r>
                        <a:rPr lang="en-US" sz="2000" b="0" i="0" u="none" strike="noStrike" dirty="0">
                          <a:solidFill>
                            <a:srgbClr val="000000"/>
                          </a:solidFill>
                          <a:latin typeface="Calibri"/>
                        </a:rPr>
                        <a:t>41%</a:t>
                      </a:r>
                    </a:p>
                  </a:txBody>
                  <a:tcPr marL="12700" marR="12700" marT="12700" marB="0" anchor="b"/>
                </a:tc>
              </a:tr>
            </a:tbl>
          </a:graphicData>
        </a:graphic>
      </p:graphicFrame>
      <p:sp>
        <p:nvSpPr>
          <p:cNvPr id="6" name="TextBox 5"/>
          <p:cNvSpPr txBox="1"/>
          <p:nvPr/>
        </p:nvSpPr>
        <p:spPr>
          <a:xfrm>
            <a:off x="228600" y="1981200"/>
            <a:ext cx="3796232" cy="1200329"/>
          </a:xfrm>
          <a:prstGeom prst="rect">
            <a:avLst/>
          </a:prstGeom>
          <a:noFill/>
        </p:spPr>
        <p:txBody>
          <a:bodyPr wrap="none" rtlCol="0">
            <a:spAutoFit/>
          </a:bodyPr>
          <a:lstStyle/>
          <a:p>
            <a:pPr defTabSz="914400" eaLnBrk="0" fontAlgn="base" hangingPunct="0">
              <a:spcBef>
                <a:spcPct val="0"/>
              </a:spcBef>
              <a:spcAft>
                <a:spcPct val="0"/>
              </a:spcAft>
            </a:pPr>
            <a:r>
              <a:rPr lang="en-US" sz="2400" dirty="0" smtClean="0">
                <a:solidFill>
                  <a:srgbClr val="000000"/>
                </a:solidFill>
              </a:rPr>
              <a:t>H: Heavy User (80-100%)</a:t>
            </a:r>
          </a:p>
          <a:p>
            <a:pPr defTabSz="914400" eaLnBrk="0" fontAlgn="base" hangingPunct="0">
              <a:spcBef>
                <a:spcPct val="0"/>
              </a:spcBef>
              <a:spcAft>
                <a:spcPct val="0"/>
              </a:spcAft>
            </a:pPr>
            <a:r>
              <a:rPr lang="en-US" sz="2400" dirty="0" smtClean="0">
                <a:solidFill>
                  <a:srgbClr val="000000"/>
                </a:solidFill>
              </a:rPr>
              <a:t>M: Medium User (40-60%)</a:t>
            </a:r>
          </a:p>
          <a:p>
            <a:pPr defTabSz="914400" eaLnBrk="0" fontAlgn="base" hangingPunct="0">
              <a:spcBef>
                <a:spcPct val="0"/>
              </a:spcBef>
              <a:spcAft>
                <a:spcPct val="0"/>
              </a:spcAft>
            </a:pPr>
            <a:r>
              <a:rPr lang="en-US" sz="2400" dirty="0" smtClean="0">
                <a:solidFill>
                  <a:srgbClr val="000000"/>
                </a:solidFill>
              </a:rPr>
              <a:t>L: Light user (0-20%)</a:t>
            </a:r>
            <a:endParaRPr lang="en-US" sz="2400" dirty="0">
              <a:solidFill>
                <a:srgbClr val="000000"/>
              </a:solidFill>
            </a:endParaRPr>
          </a:p>
        </p:txBody>
      </p:sp>
    </p:spTree>
    <p:extLst>
      <p:ext uri="{BB962C8B-B14F-4D97-AF65-F5344CB8AC3E}">
        <p14:creationId xmlns:p14="http://schemas.microsoft.com/office/powerpoint/2010/main" val="40729336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Flexibility</a:t>
            </a:r>
            <a:endParaRPr lang="en-US" dirty="0"/>
          </a:p>
        </p:txBody>
      </p:sp>
      <p:sp>
        <p:nvSpPr>
          <p:cNvPr id="3" name="Content Placeholder 2"/>
          <p:cNvSpPr>
            <a:spLocks noGrp="1"/>
          </p:cNvSpPr>
          <p:nvPr>
            <p:ph idx="1"/>
          </p:nvPr>
        </p:nvSpPr>
        <p:spPr>
          <a:xfrm>
            <a:off x="685800" y="838200"/>
            <a:ext cx="7772400" cy="4953000"/>
          </a:xfrm>
        </p:spPr>
        <p:txBody>
          <a:bodyPr/>
          <a:lstStyle/>
          <a:p>
            <a:r>
              <a:rPr lang="en-US" dirty="0" smtClean="0"/>
              <a:t>Transparent student dictated solution paths.</a:t>
            </a:r>
          </a:p>
          <a:p>
            <a:pPr lvl="1"/>
            <a:r>
              <a:rPr lang="en-US" dirty="0" smtClean="0"/>
              <a:t>Students are free to finish any part of the “unlocked” coach at any point.</a:t>
            </a:r>
          </a:p>
          <a:p>
            <a:pPr lvl="2"/>
            <a:r>
              <a:rPr lang="en-US" dirty="0" smtClean="0"/>
              <a:t>More “human-like” coaching; </a:t>
            </a:r>
          </a:p>
          <a:p>
            <a:pPr lvl="2"/>
            <a:r>
              <a:rPr lang="en-US" dirty="0" smtClean="0"/>
              <a:t>This is accomplished due to a shift towards object-oriented programming</a:t>
            </a:r>
          </a:p>
          <a:p>
            <a:pPr marL="914400" lvl="2" indent="0">
              <a:buNone/>
            </a:pPr>
            <a:endParaRPr lang="en-US" dirty="0" smtClean="0"/>
          </a:p>
          <a:p>
            <a:r>
              <a:rPr lang="en-US" dirty="0" smtClean="0"/>
              <a:t>Student adjusted grain size</a:t>
            </a:r>
          </a:p>
          <a:p>
            <a:pPr lvl="1"/>
            <a:r>
              <a:rPr lang="en-US" dirty="0" smtClean="0"/>
              <a:t>Previous version either forced students into completing steps they may not need or did not give full detailed guide even if they desired.</a:t>
            </a:r>
          </a:p>
          <a:p>
            <a:pPr lvl="1"/>
            <a:r>
              <a:rPr lang="en-US" dirty="0" smtClean="0"/>
              <a:t>Areas of the coaches are streamlined to reduce repetition</a:t>
            </a:r>
          </a:p>
          <a:p>
            <a:pPr lvl="2"/>
            <a:r>
              <a:rPr lang="en-US" dirty="0" smtClean="0"/>
              <a:t>More detail can be accessed if desired to retain the “step-by-step” nature of the coaches.</a:t>
            </a:r>
          </a:p>
        </p:txBody>
      </p:sp>
    </p:spTree>
    <p:extLst>
      <p:ext uri="{BB962C8B-B14F-4D97-AF65-F5344CB8AC3E}">
        <p14:creationId xmlns:p14="http://schemas.microsoft.com/office/powerpoint/2010/main" val="12949110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Instructor Flexibility</a:t>
            </a:r>
            <a:endParaRPr lang="en-US" dirty="0"/>
          </a:p>
        </p:txBody>
      </p:sp>
      <p:sp>
        <p:nvSpPr>
          <p:cNvPr id="3" name="Content Placeholder 2"/>
          <p:cNvSpPr>
            <a:spLocks noGrp="1"/>
          </p:cNvSpPr>
          <p:nvPr>
            <p:ph idx="1"/>
          </p:nvPr>
        </p:nvSpPr>
        <p:spPr>
          <a:xfrm>
            <a:off x="732687" y="838199"/>
            <a:ext cx="7674826" cy="1874521"/>
          </a:xfrm>
        </p:spPr>
        <p:txBody>
          <a:bodyPr/>
          <a:lstStyle/>
          <a:p>
            <a:r>
              <a:rPr lang="en-US" sz="1800" dirty="0" smtClean="0"/>
              <a:t>The individual elements of the coach are easier to edit.  </a:t>
            </a:r>
            <a:endParaRPr lang="en-US" sz="1400" dirty="0" smtClean="0"/>
          </a:p>
          <a:p>
            <a:pPr lvl="1"/>
            <a:r>
              <a:rPr lang="en-US" sz="1800" dirty="0" smtClean="0"/>
              <a:t>No flash programming needed.  Everything is edited in a graphical interface.</a:t>
            </a:r>
          </a:p>
          <a:p>
            <a:pPr lvl="1"/>
            <a:r>
              <a:rPr lang="en-US" sz="1800" dirty="0" smtClean="0"/>
              <a:t>Instructors can choose to add or remove forces, add objects, change colors, shapes, etc. to their diagrams based on their own structure. (</a:t>
            </a:r>
            <a:r>
              <a:rPr lang="en-US" sz="1800" dirty="0" err="1" smtClean="0"/>
              <a:t>ie</a:t>
            </a:r>
            <a:r>
              <a:rPr lang="en-US" sz="1800" dirty="0" smtClean="0"/>
              <a:t>, choose own pedagogy)</a:t>
            </a:r>
          </a:p>
        </p:txBody>
      </p:sp>
      <p:grpSp>
        <p:nvGrpSpPr>
          <p:cNvPr id="5" name="Group 4"/>
          <p:cNvGrpSpPr/>
          <p:nvPr/>
        </p:nvGrpSpPr>
        <p:grpSpPr>
          <a:xfrm>
            <a:off x="0" y="2894260"/>
            <a:ext cx="9144000" cy="3949616"/>
            <a:chOff x="0" y="2894260"/>
            <a:chExt cx="9144000" cy="3949616"/>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894260"/>
              <a:ext cx="9144000" cy="3949616"/>
            </a:xfrm>
            <a:prstGeom prst="rect">
              <a:avLst/>
            </a:prstGeom>
          </p:spPr>
        </p:pic>
        <p:grpSp>
          <p:nvGrpSpPr>
            <p:cNvPr id="23" name="Group 22"/>
            <p:cNvGrpSpPr/>
            <p:nvPr/>
          </p:nvGrpSpPr>
          <p:grpSpPr>
            <a:xfrm>
              <a:off x="17929" y="2894260"/>
              <a:ext cx="8248372" cy="3935355"/>
              <a:chOff x="12643808" y="23024604"/>
              <a:chExt cx="11447078" cy="5461481"/>
            </a:xfrm>
          </p:grpSpPr>
          <p:grpSp>
            <p:nvGrpSpPr>
              <p:cNvPr id="24" name="Group 23"/>
              <p:cNvGrpSpPr/>
              <p:nvPr/>
            </p:nvGrpSpPr>
            <p:grpSpPr>
              <a:xfrm>
                <a:off x="20809306" y="25582066"/>
                <a:ext cx="3281580" cy="2904019"/>
                <a:chOff x="4120296" y="17259922"/>
                <a:chExt cx="3281580" cy="2904019"/>
              </a:xfrm>
            </p:grpSpPr>
            <p:sp>
              <p:nvSpPr>
                <p:cNvPr id="37" name="Rounded Rectangle 36"/>
                <p:cNvSpPr/>
                <p:nvPr/>
              </p:nvSpPr>
              <p:spPr>
                <a:xfrm>
                  <a:off x="4120296" y="18852951"/>
                  <a:ext cx="3281578" cy="1259622"/>
                </a:xfrm>
                <a:prstGeom prst="roundRect">
                  <a:avLst/>
                </a:prstGeom>
                <a:gradFill>
                  <a:gsLst>
                    <a:gs pos="0">
                      <a:srgbClr val="9CACE3"/>
                    </a:gs>
                    <a:gs pos="0">
                      <a:srgbClr val="A10000"/>
                    </a:gs>
                    <a:gs pos="100000">
                      <a:srgbClr val="FF00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TextBox 37"/>
                <p:cNvSpPr txBox="1"/>
                <p:nvPr/>
              </p:nvSpPr>
              <p:spPr>
                <a:xfrm>
                  <a:off x="4120297" y="18951776"/>
                  <a:ext cx="3281579" cy="1212165"/>
                </a:xfrm>
                <a:prstGeom prst="rect">
                  <a:avLst/>
                </a:prstGeom>
                <a:noFill/>
              </p:spPr>
              <p:txBody>
                <a:bodyPr wrap="square" lIns="103163" tIns="51581" rIns="103163" bIns="51581" rtlCol="0">
                  <a:spAutoFit/>
                </a:bodyPr>
                <a:lstStyle/>
                <a:p>
                  <a:r>
                    <a:rPr lang="en-US" sz="1600" dirty="0" smtClean="0">
                      <a:solidFill>
                        <a:srgbClr val="FFFF00"/>
                      </a:solidFill>
                      <a:latin typeface="Arial"/>
                      <a:cs typeface="Arial"/>
                    </a:rPr>
                    <a:t>Instructors edit pictures and diagrams within the GUI.</a:t>
                  </a:r>
                  <a:endParaRPr lang="en-US" sz="1600" dirty="0" smtClean="0">
                    <a:solidFill>
                      <a:srgbClr val="FFC000"/>
                    </a:solidFill>
                    <a:latin typeface="Arial"/>
                    <a:cs typeface="Arial"/>
                  </a:endParaRPr>
                </a:p>
              </p:txBody>
            </p:sp>
            <p:cxnSp>
              <p:nvCxnSpPr>
                <p:cNvPr id="39" name="Straight Arrow Connector 38"/>
                <p:cNvCxnSpPr>
                  <a:stCxn id="37" idx="0"/>
                </p:cNvCxnSpPr>
                <p:nvPr/>
              </p:nvCxnSpPr>
              <p:spPr>
                <a:xfrm flipV="1">
                  <a:off x="5761084" y="17259922"/>
                  <a:ext cx="3" cy="1593029"/>
                </a:xfrm>
                <a:prstGeom prst="straightConnector1">
                  <a:avLst/>
                </a:prstGeom>
                <a:ln w="57150">
                  <a:solidFill>
                    <a:srgbClr val="C00000"/>
                  </a:solidFill>
                  <a:tailEnd type="arrow"/>
                </a:ln>
              </p:spPr>
              <p:style>
                <a:lnRef idx="2">
                  <a:schemeClr val="accent1"/>
                </a:lnRef>
                <a:fillRef idx="0">
                  <a:schemeClr val="accent1"/>
                </a:fillRef>
                <a:effectRef idx="1">
                  <a:schemeClr val="accent1"/>
                </a:effectRef>
                <a:fontRef idx="minor">
                  <a:schemeClr val="tx1"/>
                </a:fontRef>
              </p:style>
            </p:cxnSp>
          </p:grpSp>
          <p:grpSp>
            <p:nvGrpSpPr>
              <p:cNvPr id="25" name="Group 24"/>
              <p:cNvGrpSpPr/>
              <p:nvPr/>
            </p:nvGrpSpPr>
            <p:grpSpPr>
              <a:xfrm>
                <a:off x="13856071" y="25352970"/>
                <a:ext cx="3944617" cy="2878706"/>
                <a:chOff x="1450610" y="19313100"/>
                <a:chExt cx="3944617" cy="2878706"/>
              </a:xfrm>
            </p:grpSpPr>
            <p:sp>
              <p:nvSpPr>
                <p:cNvPr id="34" name="Rounded Rectangle 33"/>
                <p:cNvSpPr/>
                <p:nvPr/>
              </p:nvSpPr>
              <p:spPr>
                <a:xfrm>
                  <a:off x="1450610" y="20263960"/>
                  <a:ext cx="2918878" cy="1892233"/>
                </a:xfrm>
                <a:prstGeom prst="roundRect">
                  <a:avLst/>
                </a:prstGeom>
                <a:gradFill>
                  <a:gsLst>
                    <a:gs pos="0">
                      <a:srgbClr val="9CACE3"/>
                    </a:gs>
                    <a:gs pos="0">
                      <a:srgbClr val="A10000"/>
                    </a:gs>
                    <a:gs pos="100000">
                      <a:srgbClr val="FF00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TextBox 34"/>
                <p:cNvSpPr txBox="1"/>
                <p:nvPr/>
              </p:nvSpPr>
              <p:spPr>
                <a:xfrm>
                  <a:off x="1546163" y="20338711"/>
                  <a:ext cx="3081131" cy="1853095"/>
                </a:xfrm>
                <a:prstGeom prst="rect">
                  <a:avLst/>
                </a:prstGeom>
                <a:noFill/>
              </p:spPr>
              <p:txBody>
                <a:bodyPr wrap="square" lIns="103163" tIns="51581" rIns="103163" bIns="51581" rtlCol="0">
                  <a:spAutoFit/>
                </a:bodyPr>
                <a:lstStyle/>
                <a:p>
                  <a:r>
                    <a:rPr lang="en-US" sz="1600" dirty="0" smtClean="0">
                      <a:solidFill>
                        <a:srgbClr val="FFFF00"/>
                      </a:solidFill>
                      <a:latin typeface="Arial"/>
                      <a:cs typeface="Arial"/>
                    </a:rPr>
                    <a:t>Diagrams are constructed by dragging elements from the picture into the diagram box.</a:t>
                  </a:r>
                  <a:endParaRPr lang="en-US" sz="1600" dirty="0" smtClean="0">
                    <a:solidFill>
                      <a:srgbClr val="FFC000"/>
                    </a:solidFill>
                    <a:latin typeface="Arial"/>
                    <a:cs typeface="Arial"/>
                  </a:endParaRPr>
                </a:p>
              </p:txBody>
            </p:sp>
            <p:cxnSp>
              <p:nvCxnSpPr>
                <p:cNvPr id="36" name="Straight Arrow Connector 35"/>
                <p:cNvCxnSpPr/>
                <p:nvPr/>
              </p:nvCxnSpPr>
              <p:spPr>
                <a:xfrm flipV="1">
                  <a:off x="4231974" y="19313100"/>
                  <a:ext cx="1163253" cy="1025612"/>
                </a:xfrm>
                <a:prstGeom prst="straightConnector1">
                  <a:avLst/>
                </a:prstGeom>
                <a:ln w="57150">
                  <a:solidFill>
                    <a:srgbClr val="C00000"/>
                  </a:solidFill>
                  <a:tailEnd type="arrow"/>
                </a:ln>
              </p:spPr>
              <p:style>
                <a:lnRef idx="2">
                  <a:schemeClr val="accent1"/>
                </a:lnRef>
                <a:fillRef idx="0">
                  <a:schemeClr val="accent1"/>
                </a:fillRef>
                <a:effectRef idx="1">
                  <a:schemeClr val="accent1"/>
                </a:effectRef>
                <a:fontRef idx="minor">
                  <a:schemeClr val="tx1"/>
                </a:fontRef>
              </p:style>
            </p:cxnSp>
          </p:grpSp>
          <p:grpSp>
            <p:nvGrpSpPr>
              <p:cNvPr id="26" name="Group 25"/>
              <p:cNvGrpSpPr/>
              <p:nvPr/>
            </p:nvGrpSpPr>
            <p:grpSpPr>
              <a:xfrm>
                <a:off x="12643808" y="23024604"/>
                <a:ext cx="3001303" cy="1511385"/>
                <a:chOff x="639250" y="20000749"/>
                <a:chExt cx="3001303" cy="1511385"/>
              </a:xfrm>
            </p:grpSpPr>
            <p:sp>
              <p:nvSpPr>
                <p:cNvPr id="31" name="Rounded Rectangle 30"/>
                <p:cNvSpPr/>
                <p:nvPr/>
              </p:nvSpPr>
              <p:spPr>
                <a:xfrm>
                  <a:off x="676573" y="20000749"/>
                  <a:ext cx="2811058" cy="1511384"/>
                </a:xfrm>
                <a:prstGeom prst="roundRect">
                  <a:avLst/>
                </a:prstGeom>
                <a:gradFill>
                  <a:gsLst>
                    <a:gs pos="0">
                      <a:srgbClr val="9CACE3"/>
                    </a:gs>
                    <a:gs pos="0">
                      <a:srgbClr val="A10000"/>
                    </a:gs>
                    <a:gs pos="100000">
                      <a:srgbClr val="FF00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TextBox 31"/>
                <p:cNvSpPr txBox="1"/>
                <p:nvPr/>
              </p:nvSpPr>
              <p:spPr>
                <a:xfrm>
                  <a:off x="639250" y="20000749"/>
                  <a:ext cx="3001303" cy="1511385"/>
                </a:xfrm>
                <a:prstGeom prst="rect">
                  <a:avLst/>
                </a:prstGeom>
                <a:noFill/>
              </p:spPr>
              <p:txBody>
                <a:bodyPr wrap="square" lIns="103163" tIns="51581" rIns="103163" bIns="51581" rtlCol="0">
                  <a:spAutoFit/>
                </a:bodyPr>
                <a:lstStyle/>
                <a:p>
                  <a:r>
                    <a:rPr lang="en-US" sz="1600" dirty="0" smtClean="0">
                      <a:solidFill>
                        <a:srgbClr val="FFFF00"/>
                      </a:solidFill>
                      <a:latin typeface="Arial"/>
                      <a:cs typeface="Arial"/>
                    </a:rPr>
                    <a:t>Picture elements are added to the database through the interface menus.</a:t>
                  </a:r>
                  <a:endParaRPr lang="en-US" sz="1600" dirty="0" smtClean="0">
                    <a:solidFill>
                      <a:srgbClr val="FFC000"/>
                    </a:solidFill>
                    <a:latin typeface="Arial"/>
                    <a:cs typeface="Arial"/>
                  </a:endParaRPr>
                </a:p>
              </p:txBody>
            </p:sp>
          </p:grpSp>
        </p:grpSp>
      </p:grpSp>
      <p:sp>
        <p:nvSpPr>
          <p:cNvPr id="9" name="Rectangle 8"/>
          <p:cNvSpPr/>
          <p:nvPr/>
        </p:nvSpPr>
        <p:spPr bwMode="auto">
          <a:xfrm>
            <a:off x="5562601" y="3009900"/>
            <a:ext cx="762000" cy="76200"/>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6" charset="-128"/>
            </a:endParaRPr>
          </a:p>
        </p:txBody>
      </p:sp>
    </p:spTree>
    <p:extLst>
      <p:ext uri="{BB962C8B-B14F-4D97-AF65-F5344CB8AC3E}">
        <p14:creationId xmlns:p14="http://schemas.microsoft.com/office/powerpoint/2010/main" val="25722908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1143000"/>
          </a:xfrm>
        </p:spPr>
        <p:txBody>
          <a:bodyPr>
            <a:normAutofit/>
          </a:bodyPr>
          <a:lstStyle/>
          <a:p>
            <a:r>
              <a:rPr lang="en-US" dirty="0" smtClean="0">
                <a:solidFill>
                  <a:srgbClr val="800000"/>
                </a:solidFill>
              </a:rPr>
              <a:t>Summary</a:t>
            </a:r>
            <a:endParaRPr lang="en-US" dirty="0">
              <a:solidFill>
                <a:srgbClr val="800000"/>
              </a:solidFill>
            </a:endParaRPr>
          </a:p>
        </p:txBody>
      </p:sp>
      <p:sp>
        <p:nvSpPr>
          <p:cNvPr id="3" name="Content Placeholder 2"/>
          <p:cNvSpPr>
            <a:spLocks noGrp="1"/>
          </p:cNvSpPr>
          <p:nvPr>
            <p:ph idx="1"/>
          </p:nvPr>
        </p:nvSpPr>
        <p:spPr>
          <a:xfrm>
            <a:off x="457200" y="934124"/>
            <a:ext cx="8229600" cy="4948515"/>
          </a:xfrm>
        </p:spPr>
        <p:txBody>
          <a:bodyPr>
            <a:noAutofit/>
          </a:bodyPr>
          <a:lstStyle/>
          <a:p>
            <a:r>
              <a:rPr lang="en-US" sz="2400" dirty="0" smtClean="0"/>
              <a:t>A significant number of students use the coaches.</a:t>
            </a:r>
          </a:p>
          <a:p>
            <a:r>
              <a:rPr lang="en-US" sz="2400" dirty="0" smtClean="0"/>
              <a:t>Female, less-prepared students, and students with less-confidence tend to use the coaches.</a:t>
            </a:r>
          </a:p>
          <a:p>
            <a:r>
              <a:rPr lang="en-US" sz="2400" dirty="0" smtClean="0"/>
              <a:t>Different usage patterns.</a:t>
            </a:r>
          </a:p>
          <a:p>
            <a:pPr lvl="1"/>
            <a:r>
              <a:rPr lang="en-US" sz="2400" dirty="0" smtClean="0"/>
              <a:t>These identified usage patterns have indications that coaches may improve problem solving.</a:t>
            </a:r>
          </a:p>
          <a:p>
            <a:pPr lvl="2"/>
            <a:r>
              <a:rPr lang="en-US" sz="2000" dirty="0" smtClean="0"/>
              <a:t>Need more coached student data.</a:t>
            </a:r>
          </a:p>
          <a:p>
            <a:pPr lvl="2"/>
            <a:r>
              <a:rPr lang="en-US" sz="2000" dirty="0" smtClean="0"/>
              <a:t>FCI gains for both groups. (FCI gain for Spring 2013 done)</a:t>
            </a:r>
          </a:p>
          <a:p>
            <a:pPr lvl="2"/>
            <a:r>
              <a:rPr lang="en-US" sz="2000" dirty="0" smtClean="0"/>
              <a:t>Correlation between TA grades and Expert rubric assessment.</a:t>
            </a:r>
          </a:p>
          <a:p>
            <a:pPr lvl="3"/>
            <a:r>
              <a:rPr lang="en-US" sz="1600" dirty="0" smtClean="0"/>
              <a:t>Compare baseline with two different coach implementation.</a:t>
            </a:r>
          </a:p>
          <a:p>
            <a:r>
              <a:rPr lang="en-US" sz="2400" dirty="0" smtClean="0"/>
              <a:t>Version 2 is being developed which improves flexibility for instructor and student.</a:t>
            </a:r>
          </a:p>
        </p:txBody>
      </p:sp>
    </p:spTree>
  </p:cSld>
  <p:clrMapOvr>
    <a:masterClrMapping/>
  </p:clrMapOvr>
  <mc:AlternateContent xmlns:mc="http://schemas.openxmlformats.org/markup-compatibility/2006" xmlns:p14="http://schemas.microsoft.com/office/powerpoint/2010/main">
    <mc:Choice Requires="p14">
      <p:transition spd="slow" p14:dur="2000" advTm="40964"/>
    </mc:Choice>
    <mc:Fallback xmlns="">
      <p:transition spd="slow" advTm="40964"/>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Backup Slides</a:t>
            </a:r>
            <a:endParaRPr lang="en-US" dirty="0"/>
          </a:p>
        </p:txBody>
      </p:sp>
      <p:sp>
        <p:nvSpPr>
          <p:cNvPr id="3" name="Content Placeholder 2"/>
          <p:cNvSpPr>
            <a:spLocks noGrp="1"/>
          </p:cNvSpPr>
          <p:nvPr>
            <p:ph idx="1"/>
          </p:nvPr>
        </p:nvSpPr>
        <p:spPr/>
        <p:txBody>
          <a:bodyPr/>
          <a:lstStyle/>
          <a:p>
            <a:r>
              <a:rPr lang="en-US" dirty="0" smtClean="0"/>
              <a:t>Version 1 data</a:t>
            </a:r>
            <a:endParaRPr lang="en-US" dirty="0"/>
          </a:p>
        </p:txBody>
      </p:sp>
    </p:spTree>
    <p:extLst>
      <p:ext uri="{BB962C8B-B14F-4D97-AF65-F5344CB8AC3E}">
        <p14:creationId xmlns:p14="http://schemas.microsoft.com/office/powerpoint/2010/main" val="21340362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800000"/>
                </a:solidFill>
              </a:rPr>
              <a:t>FCI post and gain</a:t>
            </a:r>
          </a:p>
        </p:txBody>
      </p:sp>
      <p:graphicFrame>
        <p:nvGraphicFramePr>
          <p:cNvPr id="73738" name="Object 10"/>
          <p:cNvGraphicFramePr>
            <a:graphicFrameLocks noChangeAspect="1"/>
          </p:cNvGraphicFramePr>
          <p:nvPr>
            <p:extLst>
              <p:ext uri="{D42A27DB-BD31-4B8C-83A1-F6EECF244321}">
                <p14:modId xmlns:p14="http://schemas.microsoft.com/office/powerpoint/2010/main" val="3648738995"/>
              </p:ext>
            </p:extLst>
          </p:nvPr>
        </p:nvGraphicFramePr>
        <p:xfrm>
          <a:off x="213361" y="1604584"/>
          <a:ext cx="8702039" cy="2555219"/>
        </p:xfrm>
        <a:graphic>
          <a:graphicData uri="http://schemas.openxmlformats.org/presentationml/2006/ole">
            <mc:AlternateContent xmlns:mc="http://schemas.openxmlformats.org/markup-compatibility/2006">
              <mc:Choice xmlns:v="urn:schemas-microsoft-com:vml" Requires="v">
                <p:oleObj spid="_x0000_s122915" name="Document" r:id="rId3" imgW="6184900" imgH="1816100" progId="Word.Document.12">
                  <p:link updateAutomatic="1"/>
                </p:oleObj>
              </mc:Choice>
              <mc:Fallback>
                <p:oleObj name="Document" r:id="rId3" imgW="6184900" imgH="1816100" progId="Word.Document.12">
                  <p:link updateAutomatic="1"/>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1" y="1604584"/>
                        <a:ext cx="8702039" cy="2555219"/>
                      </a:xfrm>
                      <a:prstGeom prst="rect">
                        <a:avLst/>
                      </a:prstGeom>
                      <a:noFill/>
                      <a:ln>
                        <a:noFill/>
                      </a:ln>
                      <a:extLst/>
                    </p:spPr>
                  </p:pic>
                </p:oleObj>
              </mc:Fallback>
            </mc:AlternateContent>
          </a:graphicData>
        </a:graphic>
      </p:graphicFrame>
      <mc:AlternateContent xmlns:mc="http://schemas.openxmlformats.org/markup-compatibility/2006" xmlns:a14="http://schemas.microsoft.com/office/drawing/2010/main">
        <mc:Choice Requires="a14">
          <p:sp>
            <p:nvSpPr>
              <p:cNvPr id="6" name="Rectangle 5"/>
              <p:cNvSpPr/>
              <p:nvPr/>
            </p:nvSpPr>
            <p:spPr>
              <a:xfrm>
                <a:off x="574652" y="3969303"/>
                <a:ext cx="7883548" cy="1938992"/>
              </a:xfrm>
              <a:prstGeom prst="rect">
                <a:avLst/>
              </a:prstGeom>
            </p:spPr>
            <p:txBody>
              <a:bodyPr wrap="square">
                <a:spAutoFit/>
              </a:bodyPr>
              <a:lstStyle/>
              <a:p>
                <a:pPr marL="457200" indent="-457200">
                  <a:buFontTx/>
                  <a:buChar char="-"/>
                </a:pPr>
                <a:r>
                  <a:rPr lang="en-US" sz="2400" dirty="0" smtClean="0"/>
                  <a:t>Heavy users </a:t>
                </a:r>
                <a:r>
                  <a:rPr lang="en-US" sz="2400" dirty="0" smtClean="0">
                    <a:sym typeface="Symbol"/>
                  </a:rPr>
                  <a:t>absolute gain is higher.</a:t>
                </a:r>
              </a:p>
              <a:p>
                <a:pPr marL="914400" lvl="1" indent="-457200">
                  <a:buFontTx/>
                  <a:buChar char="-"/>
                </a:pPr>
                <a:r>
                  <a:rPr lang="en-US" sz="2400" dirty="0" smtClean="0">
                    <a:sym typeface="Symbol"/>
                  </a:rPr>
                  <a:t>We expect to see specific gains in problem solving aspects which isn’t addressed with this diagnostic tool.</a:t>
                </a:r>
              </a:p>
              <a:p>
                <a:pPr marL="457200" indent="-457200">
                  <a:buFontTx/>
                  <a:buChar char="-"/>
                </a:pPr>
                <a14:m>
                  <m:oMath xmlns:m="http://schemas.openxmlformats.org/officeDocument/2006/math">
                    <m:sSub>
                      <m:sSubPr>
                        <m:ctrlPr>
                          <a:rPr lang="en-US" sz="2400" b="0" i="1" dirty="0" smtClean="0">
                            <a:latin typeface="Cambria Math"/>
                            <a:sym typeface="Symbol"/>
                          </a:rPr>
                        </m:ctrlPr>
                      </m:sSubPr>
                      <m:e>
                        <m:d>
                          <m:dPr>
                            <m:begChr m:val="⟨"/>
                            <m:endChr m:val="⟩"/>
                            <m:ctrlPr>
                              <a:rPr lang="en-US" sz="2400" b="0" i="1" dirty="0" smtClean="0">
                                <a:latin typeface="Cambria Math"/>
                                <a:sym typeface="Symbol"/>
                              </a:rPr>
                            </m:ctrlPr>
                          </m:dPr>
                          <m:e>
                            <m:r>
                              <a:rPr lang="en-US" sz="2400" b="0" i="1" dirty="0" smtClean="0">
                                <a:latin typeface="Cambria Math"/>
                                <a:sym typeface="Symbol"/>
                              </a:rPr>
                              <m:t>𝑔</m:t>
                            </m:r>
                          </m:e>
                        </m:d>
                      </m:e>
                      <m:sub>
                        <m:r>
                          <a:rPr lang="en-US" sz="2400" b="0" i="1" dirty="0" smtClean="0">
                            <a:latin typeface="Cambria Math"/>
                            <a:sym typeface="Symbol"/>
                          </a:rPr>
                          <m:t>𝐻</m:t>
                        </m:r>
                      </m:sub>
                    </m:sSub>
                    <m:r>
                      <a:rPr lang="en-US" sz="2400" i="1" dirty="0" smtClean="0">
                        <a:latin typeface="Cambria Math"/>
                        <a:sym typeface="Symbol"/>
                      </a:rPr>
                      <m:t>= 0.345</m:t>
                    </m:r>
                  </m:oMath>
                </a14:m>
                <a:r>
                  <a:rPr lang="en-US" sz="2400" dirty="0" smtClean="0">
                    <a:sym typeface="Symbol"/>
                  </a:rPr>
                  <a:t>,  </a:t>
                </a:r>
                <a14:m>
                  <m:oMath xmlns:m="http://schemas.openxmlformats.org/officeDocument/2006/math">
                    <m:sSub>
                      <m:sSubPr>
                        <m:ctrlPr>
                          <a:rPr lang="en-US" sz="2400" i="1" dirty="0">
                            <a:latin typeface="Cambria Math"/>
                            <a:sym typeface="Symbol"/>
                          </a:rPr>
                        </m:ctrlPr>
                      </m:sSubPr>
                      <m:e>
                        <m:d>
                          <m:dPr>
                            <m:begChr m:val="⟨"/>
                            <m:endChr m:val="⟩"/>
                            <m:ctrlPr>
                              <a:rPr lang="en-US" sz="2400" i="1" dirty="0">
                                <a:latin typeface="Cambria Math"/>
                                <a:sym typeface="Symbol"/>
                              </a:rPr>
                            </m:ctrlPr>
                          </m:dPr>
                          <m:e>
                            <m:r>
                              <a:rPr lang="en-US" sz="2400" i="1" dirty="0">
                                <a:latin typeface="Cambria Math"/>
                                <a:sym typeface="Symbol"/>
                              </a:rPr>
                              <m:t>𝑔</m:t>
                            </m:r>
                          </m:e>
                        </m:d>
                      </m:e>
                      <m:sub>
                        <m:r>
                          <a:rPr lang="en-US" sz="2400" b="0" i="1" dirty="0" smtClean="0">
                            <a:latin typeface="Cambria Math"/>
                            <a:sym typeface="Symbol"/>
                          </a:rPr>
                          <m:t>𝑀</m:t>
                        </m:r>
                      </m:sub>
                    </m:sSub>
                    <m:r>
                      <a:rPr lang="en-US" sz="2400" i="1" dirty="0">
                        <a:latin typeface="Cambria Math"/>
                        <a:sym typeface="Symbol"/>
                      </a:rPr>
                      <m:t>= 0.3</m:t>
                    </m:r>
                    <m:r>
                      <a:rPr lang="en-US" sz="2400" b="0" i="1" dirty="0" smtClean="0">
                        <a:latin typeface="Cambria Math"/>
                        <a:sym typeface="Symbol"/>
                      </a:rPr>
                      <m:t>78</m:t>
                    </m:r>
                    <m:sSub>
                      <m:sSubPr>
                        <m:ctrlPr>
                          <a:rPr lang="en-US" sz="2400" i="1" dirty="0">
                            <a:latin typeface="Cambria Math"/>
                            <a:sym typeface="Symbol"/>
                          </a:rPr>
                        </m:ctrlPr>
                      </m:sSubPr>
                      <m:e>
                        <m:r>
                          <a:rPr lang="en-US" sz="2400" b="0" i="1" dirty="0" smtClean="0">
                            <a:latin typeface="Cambria Math"/>
                            <a:sym typeface="Symbol"/>
                          </a:rPr>
                          <m:t>,  </m:t>
                        </m:r>
                        <m:d>
                          <m:dPr>
                            <m:begChr m:val="⟨"/>
                            <m:endChr m:val="⟩"/>
                            <m:ctrlPr>
                              <a:rPr lang="en-US" sz="2400" i="1" dirty="0">
                                <a:latin typeface="Cambria Math"/>
                                <a:sym typeface="Symbol"/>
                              </a:rPr>
                            </m:ctrlPr>
                          </m:dPr>
                          <m:e>
                            <m:r>
                              <a:rPr lang="en-US" sz="2400" i="1" dirty="0">
                                <a:latin typeface="Cambria Math"/>
                                <a:sym typeface="Symbol"/>
                              </a:rPr>
                              <m:t>𝑔</m:t>
                            </m:r>
                          </m:e>
                        </m:d>
                      </m:e>
                      <m:sub>
                        <m:r>
                          <a:rPr lang="en-US" sz="2400" b="0" i="1" dirty="0" smtClean="0">
                            <a:latin typeface="Cambria Math"/>
                            <a:sym typeface="Symbol"/>
                          </a:rPr>
                          <m:t>𝐿</m:t>
                        </m:r>
                      </m:sub>
                    </m:sSub>
                    <m:r>
                      <a:rPr lang="en-US" sz="2400" i="1" dirty="0">
                        <a:latin typeface="Cambria Math"/>
                        <a:sym typeface="Symbol"/>
                      </a:rPr>
                      <m:t>=</m:t>
                    </m:r>
                    <m:r>
                      <a:rPr lang="en-US" sz="2400" b="0" i="1" dirty="0" smtClean="0">
                        <a:latin typeface="Cambria Math"/>
                        <a:sym typeface="Symbol"/>
                      </a:rPr>
                      <m:t>0.292</m:t>
                    </m:r>
                  </m:oMath>
                </a14:m>
                <a:endParaRPr lang="en-US" sz="2400" dirty="0" smtClean="0">
                  <a:sym typeface="Symbol"/>
                </a:endParaRPr>
              </a:p>
            </p:txBody>
          </p:sp>
        </mc:Choice>
        <mc:Fallback xmlns="">
          <p:sp>
            <p:nvSpPr>
              <p:cNvPr id="6" name="Rectangle 5"/>
              <p:cNvSpPr>
                <a:spLocks noRot="1" noChangeAspect="1" noMove="1" noResize="1" noEditPoints="1" noAdjustHandles="1" noChangeArrowheads="1" noChangeShapeType="1" noTextEdit="1"/>
              </p:cNvSpPr>
              <p:nvPr/>
            </p:nvSpPr>
            <p:spPr>
              <a:xfrm>
                <a:off x="574652" y="3969303"/>
                <a:ext cx="7883548" cy="1938992"/>
              </a:xfrm>
              <a:prstGeom prst="rect">
                <a:avLst/>
              </a:prstGeom>
              <a:blipFill rotWithShape="1">
                <a:blip r:embed="rId5"/>
                <a:stretch>
                  <a:fillRect l="-1082" t="-2201" b="-6604"/>
                </a:stretch>
              </a:blipFill>
            </p:spPr>
            <p:txBody>
              <a:bodyPr/>
              <a:lstStyle/>
              <a:p>
                <a:r>
                  <a:rPr lang="en-US">
                    <a:noFill/>
                  </a:rPr>
                  <a:t> </a:t>
                </a:r>
              </a:p>
            </p:txBody>
          </p:sp>
        </mc:Fallback>
      </mc:AlternateContent>
    </p:spTree>
    <p:extLst>
      <p:ext uri="{BB962C8B-B14F-4D97-AF65-F5344CB8AC3E}">
        <p14:creationId xmlns:p14="http://schemas.microsoft.com/office/powerpoint/2010/main" val="24022828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Shameless Plug</a:t>
            </a:r>
            <a:endParaRPr lang="en-US" dirty="0"/>
          </a:p>
        </p:txBody>
      </p:sp>
      <p:sp>
        <p:nvSpPr>
          <p:cNvPr id="3" name="Content Placeholder 2"/>
          <p:cNvSpPr>
            <a:spLocks noGrp="1"/>
          </p:cNvSpPr>
          <p:nvPr>
            <p:ph idx="1"/>
          </p:nvPr>
        </p:nvSpPr>
        <p:spPr/>
        <p:txBody>
          <a:bodyPr/>
          <a:lstStyle/>
          <a:p>
            <a:pPr marL="0" indent="0" algn="ctr">
              <a:buNone/>
            </a:pPr>
            <a:r>
              <a:rPr lang="en-US" dirty="0" smtClean="0"/>
              <a:t>National AAPT 2014 Summer Meeting</a:t>
            </a:r>
          </a:p>
          <a:p>
            <a:endParaRPr lang="en-US" dirty="0"/>
          </a:p>
          <a:p>
            <a:pPr marL="0" indent="0" algn="ctr">
              <a:buNone/>
            </a:pPr>
            <a:r>
              <a:rPr lang="en-US" dirty="0" smtClean="0"/>
              <a:t>July 26-30, 2014</a:t>
            </a:r>
          </a:p>
          <a:p>
            <a:pPr marL="0" indent="0" algn="ctr">
              <a:buNone/>
            </a:pPr>
            <a:r>
              <a:rPr lang="en-US" dirty="0" smtClean="0"/>
              <a:t>University of Minnesota – Twin Cities</a:t>
            </a:r>
          </a:p>
          <a:p>
            <a:pPr marL="0" indent="0" algn="ctr">
              <a:buNone/>
            </a:pPr>
            <a:r>
              <a:rPr lang="en-US" dirty="0" smtClean="0"/>
              <a:t>Minneapolis, MN </a:t>
            </a:r>
          </a:p>
          <a:p>
            <a:endParaRPr lang="en-US" dirty="0" smtClean="0"/>
          </a:p>
          <a:p>
            <a:r>
              <a:rPr lang="en-US" dirty="0" smtClean="0"/>
              <a:t>More coaches (and possible workshop)</a:t>
            </a:r>
            <a:endParaRPr lang="en-US" dirty="0"/>
          </a:p>
        </p:txBody>
      </p:sp>
    </p:spTree>
    <p:extLst>
      <p:ext uri="{BB962C8B-B14F-4D97-AF65-F5344CB8AC3E}">
        <p14:creationId xmlns:p14="http://schemas.microsoft.com/office/powerpoint/2010/main" val="28626590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46138"/>
            <a:ext cx="8229600" cy="1143000"/>
          </a:xfrm>
        </p:spPr>
        <p:txBody>
          <a:bodyPr>
            <a:normAutofit/>
          </a:bodyPr>
          <a:lstStyle/>
          <a:p>
            <a:r>
              <a:rPr lang="en-US" dirty="0" smtClean="0">
                <a:solidFill>
                  <a:srgbClr val="800000"/>
                </a:solidFill>
              </a:rPr>
              <a:t>User approach</a:t>
            </a:r>
            <a:endParaRPr lang="en-US" dirty="0">
              <a:solidFill>
                <a:srgbClr val="800000"/>
              </a:solidFill>
            </a:endParaRPr>
          </a:p>
        </p:txBody>
      </p:sp>
      <p:graphicFrame>
        <p:nvGraphicFramePr>
          <p:cNvPr id="46098" name="Object 18"/>
          <p:cNvGraphicFramePr>
            <a:graphicFrameLocks noChangeAspect="1"/>
          </p:cNvGraphicFramePr>
          <p:nvPr/>
        </p:nvGraphicFramePr>
        <p:xfrm>
          <a:off x="464419" y="2177253"/>
          <a:ext cx="7968995" cy="2428475"/>
        </p:xfrm>
        <a:graphic>
          <a:graphicData uri="http://schemas.openxmlformats.org/presentationml/2006/ole">
            <mc:AlternateContent xmlns:mc="http://schemas.openxmlformats.org/markup-compatibility/2006">
              <mc:Choice xmlns:v="urn:schemas-microsoft-com:vml" Requires="v">
                <p:oleObj spid="_x0000_s117808" name="Document" r:id="rId4" imgW="5626100" imgH="1714500" progId="Word.Document.12">
                  <p:link updateAutomatic="1"/>
                </p:oleObj>
              </mc:Choice>
              <mc:Fallback>
                <p:oleObj name="Document" r:id="rId4" imgW="5626100" imgH="1714500" progId="Word.Document.12">
                  <p:link updateAutomatic="1"/>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419" y="2177253"/>
                        <a:ext cx="7968995" cy="2428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916328425"/>
      </p:ext>
    </p:extLst>
  </p:cSld>
  <p:clrMapOvr>
    <a:masterClrMapping/>
  </p:clrMapOvr>
  <mc:AlternateContent xmlns:mc="http://schemas.openxmlformats.org/markup-compatibility/2006" xmlns:p14="http://schemas.microsoft.com/office/powerpoint/2010/main">
    <mc:Choice Requires="p14">
      <p:transition spd="slow" p14:dur="2000" advTm="59382"/>
    </mc:Choice>
    <mc:Fallback xmlns="">
      <p:transition spd="slow" advTm="59382"/>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800000"/>
                </a:solidFill>
              </a:rPr>
              <a:t>Forced ranking</a:t>
            </a:r>
            <a:endParaRPr lang="en-US" dirty="0">
              <a:solidFill>
                <a:srgbClr val="800000"/>
              </a:solidFill>
            </a:endParaRPr>
          </a:p>
        </p:txBody>
      </p:sp>
      <p:sp>
        <p:nvSpPr>
          <p:cNvPr id="6" name="TextBox 5"/>
          <p:cNvSpPr txBox="1"/>
          <p:nvPr/>
        </p:nvSpPr>
        <p:spPr>
          <a:xfrm>
            <a:off x="353526" y="1154054"/>
            <a:ext cx="8397875" cy="1200329"/>
          </a:xfrm>
          <a:prstGeom prst="rect">
            <a:avLst/>
          </a:prstGeom>
          <a:noFill/>
        </p:spPr>
        <p:txBody>
          <a:bodyPr wrap="square" rtlCol="0">
            <a:spAutoFit/>
          </a:bodyPr>
          <a:lstStyle/>
          <a:p>
            <a:r>
              <a:rPr lang="en-US" sz="2400" dirty="0" smtClean="0">
                <a:solidFill>
                  <a:schemeClr val="tx1">
                    <a:lumMod val="75000"/>
                    <a:lumOff val="25000"/>
                  </a:schemeClr>
                </a:solidFill>
              </a:rPr>
              <a:t>Rank the components of the physics class in order from the most useful (10) to least useful (1) to your learning. Do not use any ties. </a:t>
            </a:r>
          </a:p>
        </p:txBody>
      </p:sp>
      <p:sp>
        <p:nvSpPr>
          <p:cNvPr id="7" name="Content Placeholder 2"/>
          <p:cNvSpPr txBox="1">
            <a:spLocks/>
          </p:cNvSpPr>
          <p:nvPr/>
        </p:nvSpPr>
        <p:spPr>
          <a:xfrm>
            <a:off x="72983" y="4453525"/>
            <a:ext cx="9071017" cy="1581341"/>
          </a:xfrm>
          <a:prstGeom prst="rect">
            <a:avLst/>
          </a:prstGeom>
        </p:spPr>
        <p:txBody>
          <a:bodyPr vert="horz" lIns="91440" tIns="45720" rIns="91440" bIns="45720" rtlCol="0">
            <a:normAutofit fontScale="62500" lnSpcReduction="20000"/>
          </a:bodyPr>
          <a:lstStyle/>
          <a:p>
            <a:pPr marL="342900" indent="-342900">
              <a:spcBef>
                <a:spcPct val="20000"/>
              </a:spcBef>
              <a:buFont typeface="Arial"/>
              <a:buChar char="•"/>
              <a:defRPr/>
            </a:pPr>
            <a:r>
              <a:rPr lang="en-US" sz="2400" dirty="0" smtClean="0"/>
              <a:t>Top 3: </a:t>
            </a:r>
            <a:r>
              <a:rPr lang="en-US" sz="2400" u="sng" dirty="0" smtClean="0"/>
              <a:t>Lectures</a:t>
            </a:r>
            <a:r>
              <a:rPr lang="en-US" sz="2400" dirty="0" smtClean="0"/>
              <a:t>, </a:t>
            </a:r>
            <a:r>
              <a:rPr lang="en-US" sz="2400" u="sng" dirty="0" smtClean="0"/>
              <a:t>homework</a:t>
            </a:r>
            <a:r>
              <a:rPr lang="en-US" sz="2400" dirty="0" smtClean="0"/>
              <a:t>, </a:t>
            </a:r>
            <a:r>
              <a:rPr lang="en-US" sz="2400" u="sng" dirty="0" smtClean="0"/>
              <a:t>Computer coaches </a:t>
            </a:r>
            <a:r>
              <a:rPr lang="en-US" sz="2400" dirty="0" smtClean="0"/>
              <a:t>(High &amp; Medium Users) </a:t>
            </a:r>
          </a:p>
          <a:p>
            <a:pPr marL="342900" indent="-342900">
              <a:spcBef>
                <a:spcPct val="20000"/>
              </a:spcBef>
              <a:defRPr/>
            </a:pPr>
            <a:r>
              <a:rPr lang="en-US" sz="2400" dirty="0" smtClean="0"/>
              <a:t>       ahead of </a:t>
            </a:r>
            <a:r>
              <a:rPr lang="en-US" sz="2400" u="sng" dirty="0" smtClean="0"/>
              <a:t>textbook</a:t>
            </a:r>
            <a:r>
              <a:rPr lang="en-US" sz="2400" dirty="0" smtClean="0"/>
              <a:t>, </a:t>
            </a:r>
            <a:r>
              <a:rPr lang="en-US" sz="2400" u="sng" dirty="0" smtClean="0"/>
              <a:t>labs</a:t>
            </a:r>
            <a:r>
              <a:rPr lang="en-US" sz="2400" dirty="0" smtClean="0"/>
              <a:t>, and problem-solving </a:t>
            </a:r>
            <a:r>
              <a:rPr lang="en-US" sz="2429" u="sng" dirty="0" smtClean="0"/>
              <a:t>discussion</a:t>
            </a:r>
            <a:r>
              <a:rPr lang="en-US" sz="2429" dirty="0" smtClean="0"/>
              <a:t>  sections</a:t>
            </a:r>
          </a:p>
          <a:p>
            <a:pPr marL="342900" indent="-342900">
              <a:spcBef>
                <a:spcPct val="20000"/>
              </a:spcBef>
              <a:defRPr/>
            </a:pPr>
            <a:endParaRPr lang="en-US" sz="2400" dirty="0" smtClean="0"/>
          </a:p>
          <a:p>
            <a:pPr marL="342900" indent="-342900">
              <a:spcBef>
                <a:spcPct val="20000"/>
              </a:spcBef>
              <a:buFont typeface="Arial"/>
              <a:buChar char="•"/>
              <a:defRPr/>
            </a:pPr>
            <a:r>
              <a:rPr lang="en-US" sz="2400" dirty="0" smtClean="0"/>
              <a:t>Lectures, Discussion, Labs, Computer coaches, Text book, Tutor room, Doing the homework, Clicker questions, The Competent Problem solver, Feedback from WebAssign</a:t>
            </a:r>
          </a:p>
          <a:p>
            <a:pPr marL="342900" indent="-342900">
              <a:spcBef>
                <a:spcPct val="20000"/>
              </a:spcBef>
              <a:defRPr/>
            </a:pPr>
            <a:r>
              <a:rPr lang="en-US" sz="2400" dirty="0" smtClean="0"/>
              <a:t>       (in the order that was given on the survey)</a:t>
            </a:r>
          </a:p>
          <a:p>
            <a:pPr marL="342900" indent="-342900">
              <a:spcBef>
                <a:spcPct val="20000"/>
              </a:spcBef>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p:txBody>
      </p:sp>
      <p:graphicFrame>
        <p:nvGraphicFramePr>
          <p:cNvPr id="58383" name="Object 15"/>
          <p:cNvGraphicFramePr>
            <a:graphicFrameLocks noChangeAspect="1"/>
          </p:cNvGraphicFramePr>
          <p:nvPr>
            <p:extLst>
              <p:ext uri="{D42A27DB-BD31-4B8C-83A1-F6EECF244321}">
                <p14:modId xmlns:p14="http://schemas.microsoft.com/office/powerpoint/2010/main" val="1298307305"/>
              </p:ext>
            </p:extLst>
          </p:nvPr>
        </p:nvGraphicFramePr>
        <p:xfrm>
          <a:off x="486913" y="2354383"/>
          <a:ext cx="8131100" cy="2129136"/>
        </p:xfrm>
        <a:graphic>
          <a:graphicData uri="http://schemas.openxmlformats.org/presentationml/2006/ole">
            <mc:AlternateContent xmlns:mc="http://schemas.openxmlformats.org/markup-compatibility/2006">
              <mc:Choice xmlns:v="urn:schemas-microsoft-com:vml" Requires="v">
                <p:oleObj spid="_x0000_s118832" name="Document" r:id="rId4" imgW="5626100" imgH="1473200" progId="Word.Document.12">
                  <p:link updateAutomatic="1"/>
                </p:oleObj>
              </mc:Choice>
              <mc:Fallback>
                <p:oleObj name="Document" r:id="rId4" imgW="5626100" imgH="1473200" progId="Word.Document.12">
                  <p:link updateAutomatic="1"/>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6913" y="2354383"/>
                        <a:ext cx="8131100" cy="2129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652567228"/>
      </p:ext>
    </p:extLst>
  </p:cSld>
  <p:clrMapOvr>
    <a:masterClrMapping/>
  </p:clrMapOvr>
  <mc:AlternateContent xmlns:mc="http://schemas.openxmlformats.org/markup-compatibility/2006" xmlns:p14="http://schemas.microsoft.com/office/powerpoint/2010/main">
    <mc:Choice Requires="p14">
      <p:transition spd="slow" p14:dur="2000" advTm="34420"/>
    </mc:Choice>
    <mc:Fallback xmlns="">
      <p:transition spd="slow" advTm="3442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5940" y="0"/>
            <a:ext cx="8453543" cy="1010720"/>
          </a:xfrm>
        </p:spPr>
        <p:txBody>
          <a:bodyPr>
            <a:normAutofit/>
          </a:bodyPr>
          <a:lstStyle/>
          <a:p>
            <a:r>
              <a:rPr lang="en-US" dirty="0" smtClean="0">
                <a:solidFill>
                  <a:srgbClr val="800000"/>
                </a:solidFill>
              </a:rPr>
              <a:t>End-semester survey</a:t>
            </a:r>
            <a:endParaRPr lang="en-US" dirty="0">
              <a:solidFill>
                <a:srgbClr val="800000"/>
              </a:solidFill>
            </a:endParaRPr>
          </a:p>
        </p:txBody>
      </p:sp>
      <p:graphicFrame>
        <p:nvGraphicFramePr>
          <p:cNvPr id="6" name="Chart 5"/>
          <p:cNvGraphicFramePr/>
          <p:nvPr/>
        </p:nvGraphicFramePr>
        <p:xfrm>
          <a:off x="764558" y="1010720"/>
          <a:ext cx="7922241" cy="3628228"/>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165460" y="4638948"/>
            <a:ext cx="8488478" cy="400110"/>
          </a:xfrm>
          <a:prstGeom prst="rect">
            <a:avLst/>
          </a:prstGeom>
          <a:noFill/>
        </p:spPr>
        <p:txBody>
          <a:bodyPr wrap="none" rtlCol="0">
            <a:spAutoFit/>
          </a:bodyPr>
          <a:lstStyle/>
          <a:p>
            <a:r>
              <a:rPr lang="en-US" sz="2000" b="1" dirty="0" smtClean="0"/>
              <a:t>A: </a:t>
            </a:r>
            <a:r>
              <a:rPr lang="en-US" sz="2000" dirty="0" smtClean="0"/>
              <a:t>Strongly agree  </a:t>
            </a:r>
            <a:r>
              <a:rPr lang="en-US" sz="2000" b="1" dirty="0" smtClean="0"/>
              <a:t>B:</a:t>
            </a:r>
            <a:r>
              <a:rPr lang="en-US" sz="2000" dirty="0" smtClean="0"/>
              <a:t> Agree  </a:t>
            </a:r>
            <a:r>
              <a:rPr lang="en-US" sz="2000" b="1" dirty="0" smtClean="0"/>
              <a:t>C: </a:t>
            </a:r>
            <a:r>
              <a:rPr lang="en-US" sz="2000" dirty="0" smtClean="0"/>
              <a:t>Neither </a:t>
            </a:r>
            <a:r>
              <a:rPr lang="en-US" sz="2000" b="1" dirty="0" smtClean="0"/>
              <a:t>D:</a:t>
            </a:r>
            <a:r>
              <a:rPr lang="en-US" sz="2000" dirty="0" smtClean="0"/>
              <a:t> Disagree </a:t>
            </a:r>
            <a:r>
              <a:rPr lang="en-US" sz="2000" b="1" dirty="0" smtClean="0"/>
              <a:t>E:</a:t>
            </a:r>
            <a:r>
              <a:rPr lang="en-US" sz="2000" dirty="0" smtClean="0"/>
              <a:t> Strongly disagree</a:t>
            </a:r>
            <a:endParaRPr lang="en-US" sz="2000" dirty="0"/>
          </a:p>
        </p:txBody>
      </p:sp>
      <p:graphicFrame>
        <p:nvGraphicFramePr>
          <p:cNvPr id="8" name="Table 7"/>
          <p:cNvGraphicFramePr>
            <a:graphicFrameLocks noGrp="1"/>
          </p:cNvGraphicFramePr>
          <p:nvPr>
            <p:extLst>
              <p:ext uri="{D42A27DB-BD31-4B8C-83A1-F6EECF244321}">
                <p14:modId xmlns:p14="http://schemas.microsoft.com/office/powerpoint/2010/main" val="3600369301"/>
              </p:ext>
            </p:extLst>
          </p:nvPr>
        </p:nvGraphicFramePr>
        <p:xfrm>
          <a:off x="411510" y="5206394"/>
          <a:ext cx="4485411" cy="1515081"/>
        </p:xfrm>
        <a:graphic>
          <a:graphicData uri="http://schemas.openxmlformats.org/drawingml/2006/table">
            <a:tbl>
              <a:tblPr firstRow="1" bandRow="1">
                <a:tableStyleId>{D7AC3CCA-C797-4891-BE02-D94E43425B78}</a:tableStyleId>
              </a:tblPr>
              <a:tblGrid>
                <a:gridCol w="583717"/>
                <a:gridCol w="1269955"/>
                <a:gridCol w="1334748"/>
                <a:gridCol w="1296991"/>
              </a:tblGrid>
              <a:tr h="409488">
                <a:tc>
                  <a:txBody>
                    <a:bodyPr/>
                    <a:lstStyle/>
                    <a:p>
                      <a:endParaRPr lang="en-US" dirty="0"/>
                    </a:p>
                  </a:txBody>
                  <a:tcPr/>
                </a:tc>
                <a:tc>
                  <a:txBody>
                    <a:bodyPr/>
                    <a:lstStyle/>
                    <a:p>
                      <a:r>
                        <a:rPr lang="en-US" dirty="0" smtClean="0"/>
                        <a:t>A</a:t>
                      </a:r>
                      <a:r>
                        <a:rPr lang="en-US" baseline="0" dirty="0" smtClean="0"/>
                        <a:t> or B</a:t>
                      </a:r>
                      <a:endParaRPr lang="en-US" dirty="0"/>
                    </a:p>
                  </a:txBody>
                  <a:tcPr/>
                </a:tc>
                <a:tc>
                  <a:txBody>
                    <a:bodyPr/>
                    <a:lstStyle/>
                    <a:p>
                      <a:r>
                        <a:rPr lang="en-US" dirty="0" smtClean="0"/>
                        <a:t>Neither</a:t>
                      </a:r>
                      <a:endParaRPr lang="en-US" dirty="0"/>
                    </a:p>
                  </a:txBody>
                  <a:tcPr/>
                </a:tc>
                <a:tc>
                  <a:txBody>
                    <a:bodyPr/>
                    <a:lstStyle/>
                    <a:p>
                      <a:r>
                        <a:rPr lang="en-US" dirty="0" smtClean="0"/>
                        <a:t>D or E</a:t>
                      </a:r>
                      <a:endParaRPr lang="en-US" dirty="0"/>
                    </a:p>
                  </a:txBody>
                  <a:tcPr/>
                </a:tc>
              </a:tr>
              <a:tr h="368531">
                <a:tc>
                  <a:txBody>
                    <a:bodyPr/>
                    <a:lstStyle/>
                    <a:p>
                      <a:r>
                        <a:rPr lang="en-US" dirty="0" smtClean="0"/>
                        <a:t>H</a:t>
                      </a:r>
                      <a:endParaRPr lang="en-US" dirty="0"/>
                    </a:p>
                  </a:txBody>
                  <a:tcPr/>
                </a:tc>
                <a:tc>
                  <a:txBody>
                    <a:bodyPr/>
                    <a:lstStyle/>
                    <a:p>
                      <a:pPr algn="r" fontAlgn="b"/>
                      <a:r>
                        <a:rPr lang="en-US" sz="2000" b="0" i="0" u="none" strike="noStrike">
                          <a:solidFill>
                            <a:srgbClr val="000000"/>
                          </a:solidFill>
                          <a:latin typeface="Calibri"/>
                        </a:rPr>
                        <a:t>21%</a:t>
                      </a:r>
                    </a:p>
                  </a:txBody>
                  <a:tcPr marL="12700" marR="12700" marT="12700" marB="0" anchor="b"/>
                </a:tc>
                <a:tc>
                  <a:txBody>
                    <a:bodyPr/>
                    <a:lstStyle/>
                    <a:p>
                      <a:pPr algn="r" fontAlgn="b"/>
                      <a:r>
                        <a:rPr lang="en-US" sz="2000" b="0" i="0" u="none" strike="noStrike">
                          <a:solidFill>
                            <a:srgbClr val="000000"/>
                          </a:solidFill>
                          <a:latin typeface="Calibri"/>
                        </a:rPr>
                        <a:t>12%</a:t>
                      </a:r>
                    </a:p>
                  </a:txBody>
                  <a:tcPr marL="12700" marR="12700" marT="12700" marB="0" anchor="b"/>
                </a:tc>
                <a:tc>
                  <a:txBody>
                    <a:bodyPr/>
                    <a:lstStyle/>
                    <a:p>
                      <a:pPr algn="r" fontAlgn="b"/>
                      <a:r>
                        <a:rPr lang="en-US" sz="2000" b="0" i="0" u="none" strike="noStrike">
                          <a:solidFill>
                            <a:srgbClr val="000000"/>
                          </a:solidFill>
                          <a:latin typeface="Calibri"/>
                        </a:rPr>
                        <a:t>67%</a:t>
                      </a:r>
                    </a:p>
                  </a:txBody>
                  <a:tcPr marL="12700" marR="12700" marT="12700" marB="0" anchor="b"/>
                </a:tc>
              </a:tr>
              <a:tr h="368531">
                <a:tc>
                  <a:txBody>
                    <a:bodyPr/>
                    <a:lstStyle/>
                    <a:p>
                      <a:r>
                        <a:rPr lang="en-US" dirty="0" smtClean="0"/>
                        <a:t>M</a:t>
                      </a:r>
                      <a:endParaRPr lang="en-US" dirty="0"/>
                    </a:p>
                  </a:txBody>
                  <a:tcPr/>
                </a:tc>
                <a:tc>
                  <a:txBody>
                    <a:bodyPr/>
                    <a:lstStyle/>
                    <a:p>
                      <a:pPr algn="r" fontAlgn="b"/>
                      <a:r>
                        <a:rPr lang="en-US" sz="2000" b="0" i="0" u="none" strike="noStrike">
                          <a:solidFill>
                            <a:srgbClr val="000000"/>
                          </a:solidFill>
                          <a:latin typeface="Calibri"/>
                        </a:rPr>
                        <a:t>11%</a:t>
                      </a:r>
                    </a:p>
                  </a:txBody>
                  <a:tcPr marL="12700" marR="12700" marT="12700" marB="0" anchor="b"/>
                </a:tc>
                <a:tc>
                  <a:txBody>
                    <a:bodyPr/>
                    <a:lstStyle/>
                    <a:p>
                      <a:pPr algn="r" fontAlgn="b"/>
                      <a:r>
                        <a:rPr lang="en-US" sz="2000" b="0" i="0" u="none" strike="noStrike">
                          <a:solidFill>
                            <a:srgbClr val="000000"/>
                          </a:solidFill>
                          <a:latin typeface="Calibri"/>
                        </a:rPr>
                        <a:t>15%</a:t>
                      </a:r>
                    </a:p>
                  </a:txBody>
                  <a:tcPr marL="12700" marR="12700" marT="12700" marB="0" anchor="b"/>
                </a:tc>
                <a:tc>
                  <a:txBody>
                    <a:bodyPr/>
                    <a:lstStyle/>
                    <a:p>
                      <a:pPr algn="r" fontAlgn="b"/>
                      <a:r>
                        <a:rPr lang="en-US" sz="2000" b="0" i="0" u="none" strike="noStrike">
                          <a:solidFill>
                            <a:srgbClr val="000000"/>
                          </a:solidFill>
                          <a:latin typeface="Calibri"/>
                        </a:rPr>
                        <a:t>74%</a:t>
                      </a:r>
                    </a:p>
                  </a:txBody>
                  <a:tcPr marL="12700" marR="12700" marT="12700" marB="0" anchor="b"/>
                </a:tc>
              </a:tr>
              <a:tr h="368531">
                <a:tc>
                  <a:txBody>
                    <a:bodyPr/>
                    <a:lstStyle/>
                    <a:p>
                      <a:r>
                        <a:rPr lang="en-US" dirty="0" smtClean="0"/>
                        <a:t>L</a:t>
                      </a:r>
                      <a:endParaRPr lang="en-US" dirty="0"/>
                    </a:p>
                  </a:txBody>
                  <a:tcPr/>
                </a:tc>
                <a:tc>
                  <a:txBody>
                    <a:bodyPr/>
                    <a:lstStyle/>
                    <a:p>
                      <a:pPr algn="r" fontAlgn="b"/>
                      <a:r>
                        <a:rPr lang="en-US" sz="2000" b="0" i="0" u="none" strike="noStrike" dirty="0">
                          <a:solidFill>
                            <a:srgbClr val="000000"/>
                          </a:solidFill>
                          <a:latin typeface="Calibri"/>
                        </a:rPr>
                        <a:t>34%</a:t>
                      </a:r>
                    </a:p>
                  </a:txBody>
                  <a:tcPr marL="12700" marR="12700" marT="12700" marB="0" anchor="b"/>
                </a:tc>
                <a:tc>
                  <a:txBody>
                    <a:bodyPr/>
                    <a:lstStyle/>
                    <a:p>
                      <a:pPr algn="r" fontAlgn="b"/>
                      <a:r>
                        <a:rPr lang="en-US" sz="2000" b="0" i="0" u="none" strike="noStrike">
                          <a:solidFill>
                            <a:srgbClr val="000000"/>
                          </a:solidFill>
                          <a:latin typeface="Calibri"/>
                        </a:rPr>
                        <a:t>24%</a:t>
                      </a:r>
                    </a:p>
                  </a:txBody>
                  <a:tcPr marL="12700" marR="12700" marT="12700" marB="0" anchor="b"/>
                </a:tc>
                <a:tc>
                  <a:txBody>
                    <a:bodyPr/>
                    <a:lstStyle/>
                    <a:p>
                      <a:pPr algn="r" fontAlgn="b"/>
                      <a:r>
                        <a:rPr lang="en-US" sz="2000" b="0" i="0" u="none" strike="noStrike" dirty="0">
                          <a:solidFill>
                            <a:srgbClr val="000000"/>
                          </a:solidFill>
                          <a:latin typeface="Calibri"/>
                        </a:rPr>
                        <a:t>41%</a:t>
                      </a:r>
                    </a:p>
                  </a:txBody>
                  <a:tcPr marL="12700" marR="12700" marT="12700" marB="0" anchor="b"/>
                </a:tc>
              </a:tr>
            </a:tbl>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5940" y="0"/>
            <a:ext cx="8453543" cy="939536"/>
          </a:xfrm>
        </p:spPr>
        <p:txBody>
          <a:bodyPr>
            <a:normAutofit/>
          </a:bodyPr>
          <a:lstStyle/>
          <a:p>
            <a:r>
              <a:rPr lang="en-US" dirty="0" smtClean="0">
                <a:solidFill>
                  <a:srgbClr val="800000"/>
                </a:solidFill>
              </a:rPr>
              <a:t>End-semester survey</a:t>
            </a:r>
            <a:endParaRPr lang="en-US" dirty="0">
              <a:solidFill>
                <a:srgbClr val="800000"/>
              </a:solidFill>
            </a:endParaRPr>
          </a:p>
        </p:txBody>
      </p:sp>
      <p:graphicFrame>
        <p:nvGraphicFramePr>
          <p:cNvPr id="5" name="Chart 4"/>
          <p:cNvGraphicFramePr>
            <a:graphicFrameLocks/>
          </p:cNvGraphicFramePr>
          <p:nvPr/>
        </p:nvGraphicFramePr>
        <p:xfrm>
          <a:off x="465940" y="939536"/>
          <a:ext cx="7814685" cy="3409291"/>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276299" y="4390152"/>
            <a:ext cx="8488478" cy="400110"/>
          </a:xfrm>
          <a:prstGeom prst="rect">
            <a:avLst/>
          </a:prstGeom>
          <a:noFill/>
        </p:spPr>
        <p:txBody>
          <a:bodyPr wrap="none" rtlCol="0">
            <a:spAutoFit/>
          </a:bodyPr>
          <a:lstStyle/>
          <a:p>
            <a:r>
              <a:rPr lang="en-US" sz="2000" b="1" dirty="0" smtClean="0"/>
              <a:t>A: </a:t>
            </a:r>
            <a:r>
              <a:rPr lang="en-US" sz="2000" dirty="0" smtClean="0"/>
              <a:t>Strongly agree  </a:t>
            </a:r>
            <a:r>
              <a:rPr lang="en-US" sz="2000" b="1" dirty="0" smtClean="0"/>
              <a:t>B:</a:t>
            </a:r>
            <a:r>
              <a:rPr lang="en-US" sz="2000" dirty="0" smtClean="0"/>
              <a:t> Agree  </a:t>
            </a:r>
            <a:r>
              <a:rPr lang="en-US" sz="2000" b="1" dirty="0" smtClean="0"/>
              <a:t>C: </a:t>
            </a:r>
            <a:r>
              <a:rPr lang="en-US" sz="2000" dirty="0" smtClean="0"/>
              <a:t>Neither </a:t>
            </a:r>
            <a:r>
              <a:rPr lang="en-US" sz="2000" b="1" dirty="0" smtClean="0"/>
              <a:t>D:</a:t>
            </a:r>
            <a:r>
              <a:rPr lang="en-US" sz="2000" dirty="0" smtClean="0"/>
              <a:t> Disagree </a:t>
            </a:r>
            <a:r>
              <a:rPr lang="en-US" sz="2000" b="1" dirty="0" smtClean="0"/>
              <a:t>E:</a:t>
            </a:r>
            <a:r>
              <a:rPr lang="en-US" sz="2000" dirty="0" smtClean="0"/>
              <a:t> Strongly disagree</a:t>
            </a:r>
            <a:endParaRPr lang="en-US" sz="2000" dirty="0"/>
          </a:p>
        </p:txBody>
      </p:sp>
      <p:graphicFrame>
        <p:nvGraphicFramePr>
          <p:cNvPr id="8" name="Table 7"/>
          <p:cNvGraphicFramePr>
            <a:graphicFrameLocks noGrp="1"/>
          </p:cNvGraphicFramePr>
          <p:nvPr>
            <p:extLst>
              <p:ext uri="{D42A27DB-BD31-4B8C-83A1-F6EECF244321}">
                <p14:modId xmlns:p14="http://schemas.microsoft.com/office/powerpoint/2010/main" val="1592313355"/>
              </p:ext>
            </p:extLst>
          </p:nvPr>
        </p:nvGraphicFramePr>
        <p:xfrm>
          <a:off x="276299" y="5101704"/>
          <a:ext cx="4485411" cy="1515081"/>
        </p:xfrm>
        <a:graphic>
          <a:graphicData uri="http://schemas.openxmlformats.org/drawingml/2006/table">
            <a:tbl>
              <a:tblPr firstRow="1" bandRow="1">
                <a:tableStyleId>{D7AC3CCA-C797-4891-BE02-D94E43425B78}</a:tableStyleId>
              </a:tblPr>
              <a:tblGrid>
                <a:gridCol w="583717"/>
                <a:gridCol w="1269955"/>
                <a:gridCol w="1334748"/>
                <a:gridCol w="1296991"/>
              </a:tblGrid>
              <a:tr h="409488">
                <a:tc>
                  <a:txBody>
                    <a:bodyPr/>
                    <a:lstStyle/>
                    <a:p>
                      <a:endParaRPr lang="en-US" dirty="0"/>
                    </a:p>
                  </a:txBody>
                  <a:tcPr/>
                </a:tc>
                <a:tc>
                  <a:txBody>
                    <a:bodyPr/>
                    <a:lstStyle/>
                    <a:p>
                      <a:r>
                        <a:rPr lang="en-US" dirty="0" smtClean="0"/>
                        <a:t>A</a:t>
                      </a:r>
                      <a:r>
                        <a:rPr lang="en-US" baseline="0" dirty="0" smtClean="0"/>
                        <a:t> or B</a:t>
                      </a:r>
                      <a:endParaRPr lang="en-US" dirty="0"/>
                    </a:p>
                  </a:txBody>
                  <a:tcPr/>
                </a:tc>
                <a:tc>
                  <a:txBody>
                    <a:bodyPr/>
                    <a:lstStyle/>
                    <a:p>
                      <a:r>
                        <a:rPr lang="en-US" dirty="0" smtClean="0"/>
                        <a:t>Neither</a:t>
                      </a:r>
                      <a:endParaRPr lang="en-US" dirty="0"/>
                    </a:p>
                  </a:txBody>
                  <a:tcPr/>
                </a:tc>
                <a:tc>
                  <a:txBody>
                    <a:bodyPr/>
                    <a:lstStyle/>
                    <a:p>
                      <a:r>
                        <a:rPr lang="en-US" dirty="0" smtClean="0"/>
                        <a:t>D or E</a:t>
                      </a:r>
                      <a:endParaRPr lang="en-US" dirty="0"/>
                    </a:p>
                  </a:txBody>
                  <a:tcPr/>
                </a:tc>
              </a:tr>
              <a:tr h="368531">
                <a:tc>
                  <a:txBody>
                    <a:bodyPr/>
                    <a:lstStyle/>
                    <a:p>
                      <a:r>
                        <a:rPr lang="en-US" dirty="0" smtClean="0"/>
                        <a:t>H</a:t>
                      </a:r>
                      <a:endParaRPr lang="en-US" dirty="0"/>
                    </a:p>
                  </a:txBody>
                  <a:tcPr/>
                </a:tc>
                <a:tc>
                  <a:txBody>
                    <a:bodyPr/>
                    <a:lstStyle/>
                    <a:p>
                      <a:pPr algn="r" fontAlgn="b"/>
                      <a:r>
                        <a:rPr lang="en-US" sz="2000" b="0" i="0" u="none" strike="noStrike" kern="1200" dirty="0">
                          <a:solidFill>
                            <a:srgbClr val="000000"/>
                          </a:solidFill>
                          <a:latin typeface=""/>
                          <a:ea typeface="+mn-ea"/>
                          <a:cs typeface="+mn-cs"/>
                        </a:rPr>
                        <a:t>70</a:t>
                      </a:r>
                      <a:r>
                        <a:rPr lang="en-US" sz="2000" b="0" i="0" u="none" strike="noStrike" dirty="0">
                          <a:solidFill>
                            <a:srgbClr val="000000"/>
                          </a:solidFill>
                          <a:latin typeface=""/>
                        </a:rPr>
                        <a:t>%</a:t>
                      </a:r>
                    </a:p>
                  </a:txBody>
                  <a:tcPr marL="12700" marR="12700" marT="12700" marB="0" anchor="b"/>
                </a:tc>
                <a:tc>
                  <a:txBody>
                    <a:bodyPr/>
                    <a:lstStyle/>
                    <a:p>
                      <a:pPr algn="r" fontAlgn="b"/>
                      <a:r>
                        <a:rPr lang="en-US" sz="2000" b="0" i="0" u="none" strike="noStrike" dirty="0">
                          <a:solidFill>
                            <a:srgbClr val="000000"/>
                          </a:solidFill>
                          <a:latin typeface=""/>
                        </a:rPr>
                        <a:t>12%</a:t>
                      </a:r>
                    </a:p>
                  </a:txBody>
                  <a:tcPr marL="12700" marR="12700" marT="12700" marB="0" anchor="b"/>
                </a:tc>
                <a:tc>
                  <a:txBody>
                    <a:bodyPr/>
                    <a:lstStyle/>
                    <a:p>
                      <a:pPr algn="r" fontAlgn="b"/>
                      <a:r>
                        <a:rPr lang="en-US" sz="2000" b="0" i="0" u="none" strike="noStrike">
                          <a:solidFill>
                            <a:srgbClr val="000000"/>
                          </a:solidFill>
                          <a:latin typeface=""/>
                        </a:rPr>
                        <a:t>19%</a:t>
                      </a:r>
                    </a:p>
                  </a:txBody>
                  <a:tcPr marL="12700" marR="12700" marT="12700" marB="0" anchor="b"/>
                </a:tc>
              </a:tr>
              <a:tr h="368531">
                <a:tc>
                  <a:txBody>
                    <a:bodyPr/>
                    <a:lstStyle/>
                    <a:p>
                      <a:r>
                        <a:rPr lang="en-US" dirty="0" smtClean="0"/>
                        <a:t>M</a:t>
                      </a:r>
                      <a:endParaRPr lang="en-US" dirty="0"/>
                    </a:p>
                  </a:txBody>
                  <a:tcPr/>
                </a:tc>
                <a:tc>
                  <a:txBody>
                    <a:bodyPr/>
                    <a:lstStyle/>
                    <a:p>
                      <a:pPr algn="r" fontAlgn="b"/>
                      <a:r>
                        <a:rPr lang="en-US" sz="2000" b="0" i="0" u="none" strike="noStrike">
                          <a:solidFill>
                            <a:srgbClr val="000000"/>
                          </a:solidFill>
                          <a:latin typeface=""/>
                        </a:rPr>
                        <a:t>63%</a:t>
                      </a:r>
                    </a:p>
                  </a:txBody>
                  <a:tcPr marL="12700" marR="12700" marT="12700" marB="0" anchor="b"/>
                </a:tc>
                <a:tc>
                  <a:txBody>
                    <a:bodyPr/>
                    <a:lstStyle/>
                    <a:p>
                      <a:pPr algn="r" fontAlgn="b"/>
                      <a:r>
                        <a:rPr lang="en-US" sz="2000" b="0" i="0" u="none" strike="noStrike" dirty="0">
                          <a:solidFill>
                            <a:srgbClr val="000000"/>
                          </a:solidFill>
                          <a:latin typeface=""/>
                        </a:rPr>
                        <a:t>33%</a:t>
                      </a:r>
                    </a:p>
                  </a:txBody>
                  <a:tcPr marL="12700" marR="12700" marT="12700" marB="0" anchor="b"/>
                </a:tc>
                <a:tc>
                  <a:txBody>
                    <a:bodyPr/>
                    <a:lstStyle/>
                    <a:p>
                      <a:pPr algn="r" fontAlgn="b"/>
                      <a:r>
                        <a:rPr lang="en-US" sz="2000" b="0" i="0" u="none" strike="noStrike" dirty="0">
                          <a:solidFill>
                            <a:srgbClr val="000000"/>
                          </a:solidFill>
                          <a:latin typeface=""/>
                        </a:rPr>
                        <a:t>4%</a:t>
                      </a:r>
                    </a:p>
                  </a:txBody>
                  <a:tcPr marL="12700" marR="12700" marT="12700" marB="0" anchor="b"/>
                </a:tc>
              </a:tr>
              <a:tr h="368531">
                <a:tc>
                  <a:txBody>
                    <a:bodyPr/>
                    <a:lstStyle/>
                    <a:p>
                      <a:r>
                        <a:rPr lang="en-US" dirty="0" smtClean="0"/>
                        <a:t>L</a:t>
                      </a:r>
                      <a:endParaRPr lang="en-US" dirty="0"/>
                    </a:p>
                  </a:txBody>
                  <a:tcPr/>
                </a:tc>
                <a:tc>
                  <a:txBody>
                    <a:bodyPr/>
                    <a:lstStyle/>
                    <a:p>
                      <a:pPr algn="r" fontAlgn="b"/>
                      <a:r>
                        <a:rPr lang="en-US" sz="2000" b="0" i="0" u="none" strike="noStrike">
                          <a:solidFill>
                            <a:srgbClr val="000000"/>
                          </a:solidFill>
                          <a:latin typeface=""/>
                        </a:rPr>
                        <a:t>45%</a:t>
                      </a:r>
                    </a:p>
                  </a:txBody>
                  <a:tcPr marL="12700" marR="12700" marT="12700" marB="0" anchor="b"/>
                </a:tc>
                <a:tc>
                  <a:txBody>
                    <a:bodyPr/>
                    <a:lstStyle/>
                    <a:p>
                      <a:pPr algn="r" fontAlgn="b"/>
                      <a:r>
                        <a:rPr lang="en-US" sz="2000" b="0" i="0" u="none" strike="noStrike">
                          <a:solidFill>
                            <a:srgbClr val="000000"/>
                          </a:solidFill>
                          <a:latin typeface=""/>
                        </a:rPr>
                        <a:t>28%</a:t>
                      </a:r>
                    </a:p>
                  </a:txBody>
                  <a:tcPr marL="12700" marR="12700" marT="12700" marB="0" anchor="b"/>
                </a:tc>
                <a:tc>
                  <a:txBody>
                    <a:bodyPr/>
                    <a:lstStyle/>
                    <a:p>
                      <a:pPr algn="r" fontAlgn="b"/>
                      <a:r>
                        <a:rPr lang="en-US" sz="2000" b="0" i="0" u="none" strike="noStrike" dirty="0">
                          <a:solidFill>
                            <a:srgbClr val="000000"/>
                          </a:solidFill>
                          <a:latin typeface=""/>
                        </a:rPr>
                        <a:t>28%</a:t>
                      </a:r>
                    </a:p>
                  </a:txBody>
                  <a:tcPr marL="12700" marR="12700" marT="12700" marB="0" anchor="b"/>
                </a:tc>
              </a:tr>
            </a:tbl>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5940" y="0"/>
            <a:ext cx="8453543" cy="1062552"/>
          </a:xfrm>
        </p:spPr>
        <p:txBody>
          <a:bodyPr>
            <a:normAutofit/>
          </a:bodyPr>
          <a:lstStyle/>
          <a:p>
            <a:r>
              <a:rPr lang="en-US" dirty="0" smtClean="0">
                <a:solidFill>
                  <a:srgbClr val="800000"/>
                </a:solidFill>
              </a:rPr>
              <a:t>End-semester survey</a:t>
            </a:r>
            <a:endParaRPr lang="en-US" dirty="0">
              <a:solidFill>
                <a:srgbClr val="800000"/>
              </a:solidFill>
            </a:endParaRPr>
          </a:p>
        </p:txBody>
      </p:sp>
      <p:graphicFrame>
        <p:nvGraphicFramePr>
          <p:cNvPr id="6" name="Chart 5"/>
          <p:cNvGraphicFramePr>
            <a:graphicFrameLocks/>
          </p:cNvGraphicFramePr>
          <p:nvPr/>
        </p:nvGraphicFramePr>
        <p:xfrm>
          <a:off x="777521" y="1062551"/>
          <a:ext cx="7218009" cy="3576395"/>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431005" y="4644932"/>
            <a:ext cx="8488478" cy="400110"/>
          </a:xfrm>
          <a:prstGeom prst="rect">
            <a:avLst/>
          </a:prstGeom>
          <a:noFill/>
        </p:spPr>
        <p:txBody>
          <a:bodyPr wrap="none" rtlCol="0">
            <a:spAutoFit/>
          </a:bodyPr>
          <a:lstStyle/>
          <a:p>
            <a:r>
              <a:rPr lang="en-US" sz="2000" b="1" dirty="0" smtClean="0"/>
              <a:t>A: </a:t>
            </a:r>
            <a:r>
              <a:rPr lang="en-US" sz="2000" dirty="0" smtClean="0"/>
              <a:t>Strongly agree  </a:t>
            </a:r>
            <a:r>
              <a:rPr lang="en-US" sz="2000" b="1" dirty="0" smtClean="0"/>
              <a:t>B:</a:t>
            </a:r>
            <a:r>
              <a:rPr lang="en-US" sz="2000" dirty="0" smtClean="0"/>
              <a:t> Agree  </a:t>
            </a:r>
            <a:r>
              <a:rPr lang="en-US" sz="2000" b="1" dirty="0" smtClean="0"/>
              <a:t>C: </a:t>
            </a:r>
            <a:r>
              <a:rPr lang="en-US" sz="2000" dirty="0" smtClean="0"/>
              <a:t>Neither </a:t>
            </a:r>
            <a:r>
              <a:rPr lang="en-US" sz="2000" b="1" dirty="0" smtClean="0"/>
              <a:t>D:</a:t>
            </a:r>
            <a:r>
              <a:rPr lang="en-US" sz="2000" dirty="0" smtClean="0"/>
              <a:t> Disagree </a:t>
            </a:r>
            <a:r>
              <a:rPr lang="en-US" sz="2000" b="1" dirty="0" smtClean="0"/>
              <a:t>E:</a:t>
            </a:r>
            <a:r>
              <a:rPr lang="en-US" sz="2000" dirty="0" smtClean="0"/>
              <a:t> Strongly disagree</a:t>
            </a:r>
            <a:endParaRPr lang="en-US" sz="2000" dirty="0"/>
          </a:p>
        </p:txBody>
      </p:sp>
      <p:graphicFrame>
        <p:nvGraphicFramePr>
          <p:cNvPr id="8" name="Table 7"/>
          <p:cNvGraphicFramePr>
            <a:graphicFrameLocks noGrp="1"/>
          </p:cNvGraphicFramePr>
          <p:nvPr>
            <p:extLst>
              <p:ext uri="{D42A27DB-BD31-4B8C-83A1-F6EECF244321}">
                <p14:modId xmlns:p14="http://schemas.microsoft.com/office/powerpoint/2010/main" val="1183515068"/>
              </p:ext>
            </p:extLst>
          </p:nvPr>
        </p:nvGraphicFramePr>
        <p:xfrm>
          <a:off x="465940" y="5170179"/>
          <a:ext cx="4485411" cy="1515081"/>
        </p:xfrm>
        <a:graphic>
          <a:graphicData uri="http://schemas.openxmlformats.org/drawingml/2006/table">
            <a:tbl>
              <a:tblPr firstRow="1" bandRow="1">
                <a:tableStyleId>{D7AC3CCA-C797-4891-BE02-D94E43425B78}</a:tableStyleId>
              </a:tblPr>
              <a:tblGrid>
                <a:gridCol w="583717"/>
                <a:gridCol w="1269955"/>
                <a:gridCol w="1334748"/>
                <a:gridCol w="1296991"/>
              </a:tblGrid>
              <a:tr h="409488">
                <a:tc>
                  <a:txBody>
                    <a:bodyPr/>
                    <a:lstStyle/>
                    <a:p>
                      <a:endParaRPr lang="en-US" dirty="0"/>
                    </a:p>
                  </a:txBody>
                  <a:tcPr/>
                </a:tc>
                <a:tc>
                  <a:txBody>
                    <a:bodyPr/>
                    <a:lstStyle/>
                    <a:p>
                      <a:r>
                        <a:rPr lang="en-US" dirty="0" smtClean="0"/>
                        <a:t>A</a:t>
                      </a:r>
                      <a:r>
                        <a:rPr lang="en-US" baseline="0" dirty="0" smtClean="0"/>
                        <a:t> or B</a:t>
                      </a:r>
                      <a:endParaRPr lang="en-US" dirty="0"/>
                    </a:p>
                  </a:txBody>
                  <a:tcPr/>
                </a:tc>
                <a:tc>
                  <a:txBody>
                    <a:bodyPr/>
                    <a:lstStyle/>
                    <a:p>
                      <a:r>
                        <a:rPr lang="en-US" dirty="0" smtClean="0"/>
                        <a:t>Neither</a:t>
                      </a:r>
                      <a:endParaRPr lang="en-US" dirty="0"/>
                    </a:p>
                  </a:txBody>
                  <a:tcPr/>
                </a:tc>
                <a:tc>
                  <a:txBody>
                    <a:bodyPr/>
                    <a:lstStyle/>
                    <a:p>
                      <a:r>
                        <a:rPr lang="en-US" dirty="0" smtClean="0"/>
                        <a:t>D or E</a:t>
                      </a:r>
                      <a:endParaRPr lang="en-US" dirty="0"/>
                    </a:p>
                  </a:txBody>
                  <a:tcPr/>
                </a:tc>
              </a:tr>
              <a:tr h="368531">
                <a:tc>
                  <a:txBody>
                    <a:bodyPr/>
                    <a:lstStyle/>
                    <a:p>
                      <a:r>
                        <a:rPr lang="en-US" dirty="0" smtClean="0"/>
                        <a:t>H</a:t>
                      </a:r>
                      <a:endParaRPr lang="en-US" dirty="0"/>
                    </a:p>
                  </a:txBody>
                  <a:tcPr/>
                </a:tc>
                <a:tc>
                  <a:txBody>
                    <a:bodyPr/>
                    <a:lstStyle/>
                    <a:p>
                      <a:pPr algn="r" fontAlgn="b"/>
                      <a:r>
                        <a:rPr lang="en-US" sz="2000" b="0" i="0" u="none" strike="noStrike" dirty="0">
                          <a:solidFill>
                            <a:srgbClr val="000000"/>
                          </a:solidFill>
                          <a:latin typeface="Calibri"/>
                        </a:rPr>
                        <a:t>70%</a:t>
                      </a:r>
                    </a:p>
                  </a:txBody>
                  <a:tcPr marL="12700" marR="12700" marT="12700" marB="0" anchor="b"/>
                </a:tc>
                <a:tc>
                  <a:txBody>
                    <a:bodyPr/>
                    <a:lstStyle/>
                    <a:p>
                      <a:pPr algn="r" fontAlgn="b"/>
                      <a:r>
                        <a:rPr lang="en-US" sz="2000" b="0" i="0" u="none" strike="noStrike">
                          <a:solidFill>
                            <a:srgbClr val="000000"/>
                          </a:solidFill>
                          <a:latin typeface="Calibri"/>
                        </a:rPr>
                        <a:t>14%</a:t>
                      </a:r>
                    </a:p>
                  </a:txBody>
                  <a:tcPr marL="12700" marR="12700" marT="12700" marB="0" anchor="b"/>
                </a:tc>
                <a:tc>
                  <a:txBody>
                    <a:bodyPr/>
                    <a:lstStyle/>
                    <a:p>
                      <a:pPr algn="r" fontAlgn="b"/>
                      <a:r>
                        <a:rPr lang="en-US" sz="2000" b="0" i="0" u="none" strike="noStrike">
                          <a:solidFill>
                            <a:srgbClr val="000000"/>
                          </a:solidFill>
                          <a:latin typeface="Calibri"/>
                        </a:rPr>
                        <a:t>16%</a:t>
                      </a:r>
                    </a:p>
                  </a:txBody>
                  <a:tcPr marL="12700" marR="12700" marT="12700" marB="0" anchor="b"/>
                </a:tc>
              </a:tr>
              <a:tr h="368531">
                <a:tc>
                  <a:txBody>
                    <a:bodyPr/>
                    <a:lstStyle/>
                    <a:p>
                      <a:r>
                        <a:rPr lang="en-US" dirty="0" smtClean="0"/>
                        <a:t>M</a:t>
                      </a:r>
                      <a:endParaRPr lang="en-US" dirty="0"/>
                    </a:p>
                  </a:txBody>
                  <a:tcPr/>
                </a:tc>
                <a:tc>
                  <a:txBody>
                    <a:bodyPr/>
                    <a:lstStyle/>
                    <a:p>
                      <a:pPr algn="r" fontAlgn="b"/>
                      <a:r>
                        <a:rPr lang="en-US" sz="2000" b="0" i="0" u="none" strike="noStrike" dirty="0">
                          <a:solidFill>
                            <a:srgbClr val="000000"/>
                          </a:solidFill>
                          <a:latin typeface="Calibri"/>
                        </a:rPr>
                        <a:t>70%</a:t>
                      </a:r>
                    </a:p>
                  </a:txBody>
                  <a:tcPr marL="12700" marR="12700" marT="12700" marB="0" anchor="b"/>
                </a:tc>
                <a:tc>
                  <a:txBody>
                    <a:bodyPr/>
                    <a:lstStyle/>
                    <a:p>
                      <a:pPr algn="r" fontAlgn="b"/>
                      <a:r>
                        <a:rPr lang="en-US" sz="2000" b="0" i="0" u="none" strike="noStrike">
                          <a:solidFill>
                            <a:srgbClr val="000000"/>
                          </a:solidFill>
                          <a:latin typeface="Calibri"/>
                        </a:rPr>
                        <a:t>26%</a:t>
                      </a:r>
                    </a:p>
                  </a:txBody>
                  <a:tcPr marL="12700" marR="12700" marT="12700" marB="0" anchor="b"/>
                </a:tc>
                <a:tc>
                  <a:txBody>
                    <a:bodyPr/>
                    <a:lstStyle/>
                    <a:p>
                      <a:pPr algn="r" fontAlgn="b"/>
                      <a:r>
                        <a:rPr lang="en-US" sz="2000" b="0" i="0" u="none" strike="noStrike">
                          <a:solidFill>
                            <a:srgbClr val="000000"/>
                          </a:solidFill>
                          <a:latin typeface="Calibri"/>
                        </a:rPr>
                        <a:t>4%</a:t>
                      </a:r>
                    </a:p>
                  </a:txBody>
                  <a:tcPr marL="12700" marR="12700" marT="12700" marB="0" anchor="b"/>
                </a:tc>
              </a:tr>
              <a:tr h="368531">
                <a:tc>
                  <a:txBody>
                    <a:bodyPr/>
                    <a:lstStyle/>
                    <a:p>
                      <a:r>
                        <a:rPr lang="en-US" dirty="0" smtClean="0"/>
                        <a:t>L</a:t>
                      </a:r>
                      <a:endParaRPr lang="en-US" dirty="0"/>
                    </a:p>
                  </a:txBody>
                  <a:tcPr/>
                </a:tc>
                <a:tc>
                  <a:txBody>
                    <a:bodyPr/>
                    <a:lstStyle/>
                    <a:p>
                      <a:pPr algn="r" fontAlgn="b"/>
                      <a:r>
                        <a:rPr lang="en-US" sz="2000" b="0" i="0" u="none" strike="noStrike">
                          <a:solidFill>
                            <a:srgbClr val="000000"/>
                          </a:solidFill>
                          <a:latin typeface="Calibri"/>
                        </a:rPr>
                        <a:t>47%</a:t>
                      </a:r>
                    </a:p>
                  </a:txBody>
                  <a:tcPr marL="12700" marR="12700" marT="12700" marB="0" anchor="b"/>
                </a:tc>
                <a:tc>
                  <a:txBody>
                    <a:bodyPr/>
                    <a:lstStyle/>
                    <a:p>
                      <a:pPr algn="r" fontAlgn="b"/>
                      <a:r>
                        <a:rPr lang="en-US" sz="2000" b="0" i="0" u="none" strike="noStrike" dirty="0">
                          <a:solidFill>
                            <a:srgbClr val="000000"/>
                          </a:solidFill>
                          <a:latin typeface="Calibri"/>
                        </a:rPr>
                        <a:t>28%</a:t>
                      </a:r>
                    </a:p>
                  </a:txBody>
                  <a:tcPr marL="12700" marR="12700" marT="12700" marB="0" anchor="b"/>
                </a:tc>
                <a:tc>
                  <a:txBody>
                    <a:bodyPr/>
                    <a:lstStyle/>
                    <a:p>
                      <a:pPr algn="r" fontAlgn="b"/>
                      <a:r>
                        <a:rPr lang="en-US" sz="2000" b="0" i="0" u="none" strike="noStrike" dirty="0">
                          <a:solidFill>
                            <a:srgbClr val="000000"/>
                          </a:solidFill>
                          <a:latin typeface="Calibri"/>
                        </a:rPr>
                        <a:t>26%</a:t>
                      </a:r>
                    </a:p>
                  </a:txBody>
                  <a:tcPr marL="12700" marR="12700" marT="12700" marB="0" anchor="b"/>
                </a:tc>
              </a:tr>
            </a:tbl>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800000"/>
                </a:solidFill>
              </a:rPr>
              <a:t>Developing version 2</a:t>
            </a:r>
            <a:endParaRPr lang="en-US" dirty="0">
              <a:solidFill>
                <a:srgbClr val="800000"/>
              </a:solidFill>
            </a:endParaRPr>
          </a:p>
        </p:txBody>
      </p:sp>
      <p:sp>
        <p:nvSpPr>
          <p:cNvPr id="7" name="Content Placeholder 2"/>
          <p:cNvSpPr txBox="1">
            <a:spLocks/>
          </p:cNvSpPr>
          <p:nvPr/>
        </p:nvSpPr>
        <p:spPr>
          <a:xfrm>
            <a:off x="457200" y="1417639"/>
            <a:ext cx="7507870" cy="1538922"/>
          </a:xfrm>
          <a:prstGeom prst="rect">
            <a:avLst/>
          </a:prstGeom>
        </p:spPr>
        <p:txBody>
          <a:bodyPr vert="horz" lIns="91440" tIns="45720" rIns="91440" bIns="45720" rtlCol="0">
            <a:normAutofit/>
          </a:bodyPr>
          <a:lstStyle/>
          <a:p>
            <a:pPr marL="342900" indent="-342900">
              <a:spcBef>
                <a:spcPct val="20000"/>
              </a:spcBef>
              <a:buFont typeface="Arial"/>
              <a:buChar char="•"/>
              <a:defRPr/>
            </a:pPr>
            <a:r>
              <a:rPr lang="en-US" sz="2200" dirty="0" smtClean="0"/>
              <a:t>Better address the needs of the H and M user population</a:t>
            </a:r>
          </a:p>
          <a:p>
            <a:pPr lvl="1">
              <a:buFont typeface="Wingdings" charset="2"/>
              <a:buChar char="q"/>
            </a:pPr>
            <a:r>
              <a:rPr lang="en-US" sz="2200" dirty="0"/>
              <a:t> </a:t>
            </a:r>
            <a:r>
              <a:rPr lang="en-US" sz="2200" dirty="0" smtClean="0"/>
              <a:t>H_ encourage bypassing detailed coaching  </a:t>
            </a:r>
          </a:p>
          <a:p>
            <a:pPr lvl="1">
              <a:buFont typeface="Wingdings" charset="2"/>
              <a:buChar char="q"/>
            </a:pPr>
            <a:r>
              <a:rPr lang="en-US" sz="2200" dirty="0"/>
              <a:t> </a:t>
            </a:r>
            <a:r>
              <a:rPr lang="en-US" sz="2200" dirty="0" smtClean="0"/>
              <a:t>M_ adjust decision grain sizes</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graphicFrame>
        <p:nvGraphicFramePr>
          <p:cNvPr id="8" name="Chart 7"/>
          <p:cNvGraphicFramePr>
            <a:graphicFrameLocks/>
          </p:cNvGraphicFramePr>
          <p:nvPr>
            <p:extLst>
              <p:ext uri="{D42A27DB-BD31-4B8C-83A1-F6EECF244321}">
                <p14:modId xmlns:p14="http://schemas.microsoft.com/office/powerpoint/2010/main" val="1135222597"/>
              </p:ext>
            </p:extLst>
          </p:nvPr>
        </p:nvGraphicFramePr>
        <p:xfrm>
          <a:off x="1511958" y="3096895"/>
          <a:ext cx="5549900" cy="277177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Backup Slides </a:t>
            </a:r>
            <a:endParaRPr lang="en-US" dirty="0"/>
          </a:p>
        </p:txBody>
      </p:sp>
      <p:sp>
        <p:nvSpPr>
          <p:cNvPr id="3" name="Content Placeholder 2"/>
          <p:cNvSpPr>
            <a:spLocks noGrp="1"/>
          </p:cNvSpPr>
          <p:nvPr>
            <p:ph idx="1"/>
          </p:nvPr>
        </p:nvSpPr>
        <p:spPr/>
        <p:txBody>
          <a:bodyPr/>
          <a:lstStyle/>
          <a:p>
            <a:r>
              <a:rPr lang="en-US" dirty="0" smtClean="0"/>
              <a:t>Version 2 talk from AAPT</a:t>
            </a:r>
            <a:endParaRPr lang="en-US" dirty="0"/>
          </a:p>
        </p:txBody>
      </p:sp>
    </p:spTree>
    <p:extLst>
      <p:ext uri="{BB962C8B-B14F-4D97-AF65-F5344CB8AC3E}">
        <p14:creationId xmlns:p14="http://schemas.microsoft.com/office/powerpoint/2010/main" val="142153591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457200" y="1219200"/>
            <a:ext cx="8305800" cy="1143000"/>
          </a:xfrm>
        </p:spPr>
        <p:txBody>
          <a:bodyPr/>
          <a:lstStyle/>
          <a:p>
            <a:r>
              <a:rPr lang="en-US" b="1" dirty="0" smtClean="0">
                <a:solidFill>
                  <a:srgbClr val="FFC000"/>
                </a:solidFill>
                <a:cs typeface="Arial"/>
              </a:rPr>
              <a:t>Developing a Framework for Problem Solving Computer Coaches</a:t>
            </a:r>
            <a:endParaRPr lang="en-US" dirty="0">
              <a:solidFill>
                <a:srgbClr val="FFC000"/>
              </a:solidFill>
            </a:endParaRPr>
          </a:p>
        </p:txBody>
      </p:sp>
      <p:sp>
        <p:nvSpPr>
          <p:cNvPr id="3" name="Subtitle 2"/>
          <p:cNvSpPr>
            <a:spLocks noGrp="1"/>
          </p:cNvSpPr>
          <p:nvPr>
            <p:ph type="subTitle" idx="1"/>
          </p:nvPr>
        </p:nvSpPr>
        <p:spPr>
          <a:xfrm>
            <a:off x="838200" y="2743200"/>
            <a:ext cx="7391400" cy="3124200"/>
          </a:xfrm>
        </p:spPr>
        <p:txBody>
          <a:bodyPr>
            <a:normAutofit fontScale="92500" lnSpcReduction="10000"/>
          </a:bodyPr>
          <a:lstStyle/>
          <a:p>
            <a:r>
              <a:rPr lang="en-US" sz="2400" dirty="0" smtClean="0">
                <a:solidFill>
                  <a:schemeClr val="tx1"/>
                </a:solidFill>
                <a:effectLst>
                  <a:outerShdw blurRad="38100" dist="38100" dir="2700000" algn="tl">
                    <a:srgbClr val="000000">
                      <a:alpha val="43137"/>
                    </a:srgbClr>
                  </a:outerShdw>
                </a:effectLst>
              </a:rPr>
              <a:t>Presenter: Evan </a:t>
            </a:r>
            <a:r>
              <a:rPr lang="en-US" sz="2400" dirty="0" err="1" smtClean="0">
                <a:solidFill>
                  <a:schemeClr val="tx1"/>
                </a:solidFill>
                <a:effectLst>
                  <a:outerShdw blurRad="38100" dist="38100" dir="2700000" algn="tl">
                    <a:srgbClr val="000000">
                      <a:alpha val="43137"/>
                    </a:srgbClr>
                  </a:outerShdw>
                </a:effectLst>
              </a:rPr>
              <a:t>Frodermann</a:t>
            </a:r>
            <a:endParaRPr lang="en-US" sz="2400" dirty="0" smtClean="0">
              <a:solidFill>
                <a:schemeClr val="tx1"/>
              </a:solidFill>
              <a:effectLst>
                <a:outerShdw blurRad="38100" dist="38100" dir="2700000" algn="tl">
                  <a:srgbClr val="000000">
                    <a:alpha val="43137"/>
                  </a:srgbClr>
                </a:outerShdw>
              </a:effectLst>
            </a:endParaRPr>
          </a:p>
          <a:p>
            <a:r>
              <a:rPr lang="en-US" sz="2400" dirty="0" smtClean="0">
                <a:solidFill>
                  <a:schemeClr val="tx1"/>
                </a:solidFill>
                <a:effectLst>
                  <a:outerShdw blurRad="38100" dist="38100" dir="2700000" algn="tl">
                    <a:srgbClr val="000000">
                      <a:alpha val="43137"/>
                    </a:srgbClr>
                  </a:outerShdw>
                </a:effectLst>
              </a:rPr>
              <a:t>University of Minnesota – Twin Cities</a:t>
            </a:r>
          </a:p>
          <a:p>
            <a:endParaRPr lang="en-US" sz="2400" dirty="0" smtClean="0">
              <a:solidFill>
                <a:schemeClr val="tx1"/>
              </a:solidFill>
              <a:effectLst>
                <a:outerShdw blurRad="38100" dist="38100" dir="2700000" algn="tl">
                  <a:srgbClr val="000000">
                    <a:alpha val="43137"/>
                  </a:srgbClr>
                </a:outerShdw>
              </a:effectLst>
            </a:endParaRPr>
          </a:p>
          <a:p>
            <a:r>
              <a:rPr lang="en-US" sz="2400" dirty="0" smtClean="0">
                <a:solidFill>
                  <a:schemeClr val="tx1"/>
                </a:solidFill>
                <a:effectLst>
                  <a:outerShdw blurRad="38100" dist="38100" dir="2700000" algn="tl">
                    <a:srgbClr val="000000">
                      <a:alpha val="43137"/>
                    </a:srgbClr>
                  </a:outerShdw>
                </a:effectLst>
              </a:rPr>
              <a:t>Collaborators: </a:t>
            </a:r>
            <a:r>
              <a:rPr lang="en-US" sz="2400" dirty="0">
                <a:effectLst>
                  <a:outerShdw blurRad="38100" dist="38100" dir="2700000" algn="tl">
                    <a:srgbClr val="000000">
                      <a:alpha val="43137"/>
                    </a:srgbClr>
                  </a:outerShdw>
                </a:effectLst>
              </a:rPr>
              <a:t>Qing (</a:t>
            </a:r>
            <a:r>
              <a:rPr lang="en-US" sz="2400" dirty="0" err="1">
                <a:effectLst>
                  <a:outerShdw blurRad="38100" dist="38100" dir="2700000" algn="tl">
                    <a:srgbClr val="000000">
                      <a:alpha val="43137"/>
                    </a:srgbClr>
                  </a:outerShdw>
                </a:effectLst>
              </a:rPr>
              <a:t>Xu</a:t>
            </a:r>
            <a:r>
              <a:rPr lang="en-US" sz="2400" dirty="0">
                <a:effectLst>
                  <a:outerShdw blurRad="38100" dist="38100" dir="2700000" algn="tl">
                    <a:srgbClr val="000000">
                      <a:alpha val="43137"/>
                    </a:srgbClr>
                  </a:outerShdw>
                </a:effectLst>
              </a:rPr>
              <a:t>) </a:t>
            </a:r>
            <a:r>
              <a:rPr lang="en-US" sz="2400" dirty="0" smtClean="0">
                <a:effectLst>
                  <a:outerShdw blurRad="38100" dist="38100" dir="2700000" algn="tl">
                    <a:srgbClr val="000000">
                      <a:alpha val="43137"/>
                    </a:srgbClr>
                  </a:outerShdw>
                </a:effectLst>
              </a:rPr>
              <a:t>Ryan, Kristin </a:t>
            </a:r>
            <a:r>
              <a:rPr lang="en-US" sz="2400" dirty="0" smtClean="0">
                <a:solidFill>
                  <a:schemeClr val="tx1"/>
                </a:solidFill>
                <a:effectLst>
                  <a:outerShdw blurRad="38100" dist="38100" dir="2700000" algn="tl">
                    <a:srgbClr val="000000">
                      <a:alpha val="43137"/>
                    </a:srgbClr>
                  </a:outerShdw>
                </a:effectLst>
              </a:rPr>
              <a:t>Crouse, </a:t>
            </a:r>
          </a:p>
          <a:p>
            <a:r>
              <a:rPr lang="en-US" sz="2400" dirty="0" smtClean="0">
                <a:solidFill>
                  <a:schemeClr val="tx1"/>
                </a:solidFill>
                <a:effectLst>
                  <a:outerShdw blurRad="38100" dist="38100" dir="2700000" algn="tl">
                    <a:srgbClr val="000000">
                      <a:alpha val="43137"/>
                    </a:srgbClr>
                  </a:outerShdw>
                </a:effectLst>
              </a:rPr>
              <a:t>Ken Heller, Leon Hsu, </a:t>
            </a:r>
            <a:r>
              <a:rPr lang="en-US" sz="2400" dirty="0" err="1" smtClean="0">
                <a:solidFill>
                  <a:schemeClr val="tx1"/>
                </a:solidFill>
                <a:effectLst>
                  <a:outerShdw blurRad="38100" dist="38100" dir="2700000" algn="tl">
                    <a:srgbClr val="000000">
                      <a:alpha val="43137"/>
                    </a:srgbClr>
                  </a:outerShdw>
                </a:effectLst>
              </a:rPr>
              <a:t>Jia</a:t>
            </a:r>
            <a:r>
              <a:rPr lang="en-US" sz="2400" dirty="0" smtClean="0">
                <a:solidFill>
                  <a:schemeClr val="tx1"/>
                </a:solidFill>
                <a:effectLst>
                  <a:outerShdw blurRad="38100" dist="38100" dir="2700000" algn="tl">
                    <a:srgbClr val="000000">
                      <a:alpha val="43137"/>
                    </a:srgbClr>
                  </a:outerShdw>
                </a:effectLst>
              </a:rPr>
              <a:t>-ling Lin, </a:t>
            </a:r>
            <a:r>
              <a:rPr lang="en-US" sz="2400" dirty="0" err="1" smtClean="0">
                <a:solidFill>
                  <a:schemeClr val="tx1"/>
                </a:solidFill>
                <a:effectLst>
                  <a:outerShdw blurRad="38100" dist="38100" dir="2700000" algn="tl">
                    <a:srgbClr val="000000">
                      <a:alpha val="43137"/>
                    </a:srgbClr>
                  </a:outerShdw>
                </a:effectLst>
              </a:rPr>
              <a:t>Bijaya</a:t>
            </a:r>
            <a:r>
              <a:rPr lang="en-US" sz="2400" dirty="0" smtClean="0">
                <a:solidFill>
                  <a:schemeClr val="tx1"/>
                </a:solidFill>
                <a:effectLst>
                  <a:outerShdw blurRad="38100" dist="38100" dir="2700000" algn="tl">
                    <a:srgbClr val="000000">
                      <a:alpha val="43137"/>
                    </a:srgbClr>
                  </a:outerShdw>
                </a:effectLst>
              </a:rPr>
              <a:t> </a:t>
            </a:r>
            <a:r>
              <a:rPr lang="en-US" sz="2400" dirty="0" err="1" smtClean="0">
                <a:solidFill>
                  <a:schemeClr val="tx1"/>
                </a:solidFill>
                <a:effectLst>
                  <a:outerShdw blurRad="38100" dist="38100" dir="2700000" algn="tl">
                    <a:srgbClr val="000000">
                      <a:alpha val="43137"/>
                    </a:srgbClr>
                  </a:outerShdw>
                </a:effectLst>
              </a:rPr>
              <a:t>Aryal</a:t>
            </a:r>
            <a:endParaRPr lang="en-US" sz="2400" dirty="0" smtClean="0">
              <a:solidFill>
                <a:schemeClr val="tx1"/>
              </a:solidFill>
              <a:effectLst>
                <a:outerShdw blurRad="38100" dist="38100" dir="2700000" algn="tl">
                  <a:srgbClr val="000000">
                    <a:alpha val="43137"/>
                  </a:srgbClr>
                </a:outerShdw>
              </a:effectLst>
            </a:endParaRPr>
          </a:p>
          <a:p>
            <a:endParaRPr lang="en-US" sz="2400" dirty="0">
              <a:effectLst>
                <a:outerShdw blurRad="38100" dist="38100" dir="2700000" algn="tl">
                  <a:srgbClr val="000000">
                    <a:alpha val="43137"/>
                  </a:srgbClr>
                </a:outerShdw>
              </a:effectLst>
            </a:endParaRPr>
          </a:p>
          <a:p>
            <a:pPr>
              <a:spcBef>
                <a:spcPts val="580"/>
              </a:spcBef>
              <a:buClr>
                <a:schemeClr val="accent1"/>
              </a:buClr>
              <a:buSzPct val="85000"/>
              <a:defRPr/>
            </a:pPr>
            <a:r>
              <a:rPr lang="en-US" altLang="zh-CN" sz="2400" dirty="0">
                <a:effectLst>
                  <a:outerShdw blurRad="50800" dist="38100" dir="2700000" algn="tl" rotWithShape="0">
                    <a:schemeClr val="tx1">
                      <a:lumMod val="85000"/>
                      <a:lumOff val="15000"/>
                      <a:alpha val="43000"/>
                    </a:schemeClr>
                  </a:outerShdw>
                </a:effectLst>
              </a:rPr>
              <a:t>AAPT Summer 2013 Meeting</a:t>
            </a:r>
          </a:p>
          <a:p>
            <a:pPr>
              <a:spcBef>
                <a:spcPts val="580"/>
              </a:spcBef>
              <a:buClr>
                <a:schemeClr val="accent1"/>
              </a:buClr>
              <a:buSzPct val="85000"/>
              <a:defRPr/>
            </a:pPr>
            <a:r>
              <a:rPr lang="en-US" altLang="zh-CN" sz="2400" dirty="0">
                <a:effectLst>
                  <a:outerShdw blurRad="50800" dist="38100" dir="2700000" algn="tl" rotWithShape="0">
                    <a:schemeClr val="tx1">
                      <a:lumMod val="85000"/>
                      <a:lumOff val="15000"/>
                      <a:alpha val="43000"/>
                    </a:schemeClr>
                  </a:outerShdw>
                </a:effectLst>
              </a:rPr>
              <a:t>Portland, Oregon</a:t>
            </a:r>
          </a:p>
          <a:p>
            <a:endParaRPr lang="en-US" sz="2400"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714211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dirty="0" smtClean="0"/>
              <a:t>From Version 1 (v1) to Version 2 (v2)</a:t>
            </a:r>
            <a:endParaRPr lang="en-US" dirty="0"/>
          </a:p>
        </p:txBody>
      </p:sp>
      <p:sp>
        <p:nvSpPr>
          <p:cNvPr id="6147" name="Rectangle 3"/>
          <p:cNvSpPr>
            <a:spLocks noGrp="1" noChangeArrowheads="1"/>
          </p:cNvSpPr>
          <p:nvPr>
            <p:ph type="body" idx="1"/>
          </p:nvPr>
        </p:nvSpPr>
        <p:spPr>
          <a:xfrm>
            <a:off x="685800" y="1600200"/>
            <a:ext cx="7772400" cy="3733800"/>
          </a:xfrm>
        </p:spPr>
        <p:txBody>
          <a:bodyPr/>
          <a:lstStyle/>
          <a:p>
            <a:r>
              <a:rPr lang="en-US" dirty="0" smtClean="0"/>
              <a:t>What do we want to retain?</a:t>
            </a:r>
          </a:p>
          <a:p>
            <a:pPr lvl="1"/>
            <a:r>
              <a:rPr lang="en-US" dirty="0" smtClean="0"/>
              <a:t>Cognitive apprenticeship framework</a:t>
            </a:r>
          </a:p>
          <a:p>
            <a:pPr lvl="2"/>
            <a:r>
              <a:rPr lang="en-US" dirty="0" smtClean="0"/>
              <a:t>Modeling, </a:t>
            </a:r>
            <a:r>
              <a:rPr lang="en-US" b="1" dirty="0" smtClean="0"/>
              <a:t>Coaching</a:t>
            </a:r>
            <a:r>
              <a:rPr lang="en-US" dirty="0" smtClean="0"/>
              <a:t>, Fading, Scaffolding</a:t>
            </a:r>
          </a:p>
          <a:p>
            <a:pPr lvl="2"/>
            <a:endParaRPr lang="en-US" dirty="0" smtClean="0"/>
          </a:p>
          <a:p>
            <a:r>
              <a:rPr lang="en-US" dirty="0" smtClean="0"/>
              <a:t>What do we want to improve?</a:t>
            </a:r>
          </a:p>
          <a:p>
            <a:pPr lvl="1"/>
            <a:r>
              <a:rPr lang="en-US" dirty="0" smtClean="0"/>
              <a:t>A more flexible framework in which to build coaches.</a:t>
            </a:r>
          </a:p>
          <a:p>
            <a:pPr lvl="2"/>
            <a:r>
              <a:rPr lang="en-US" dirty="0" smtClean="0"/>
              <a:t>Remove some of the technological limitations of the previous version.</a:t>
            </a:r>
          </a:p>
          <a:p>
            <a:pPr lvl="1"/>
            <a:r>
              <a:rPr lang="en-US" dirty="0" smtClean="0"/>
              <a:t>We used instructor and student feedback to improve the design and structure of the coaches.</a:t>
            </a:r>
            <a:endParaRPr lang="en-US" dirty="0"/>
          </a:p>
        </p:txBody>
      </p:sp>
    </p:spTree>
    <p:extLst>
      <p:ext uri="{BB962C8B-B14F-4D97-AF65-F5344CB8AC3E}">
        <p14:creationId xmlns:p14="http://schemas.microsoft.com/office/powerpoint/2010/main" val="42851233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1143000"/>
          </a:xfrm>
        </p:spPr>
        <p:txBody>
          <a:bodyPr/>
          <a:lstStyle/>
          <a:p>
            <a:r>
              <a:rPr lang="en-US" dirty="0" smtClean="0"/>
              <a:t>Motivation from Student Responses</a:t>
            </a:r>
            <a:endParaRPr lang="en-US" dirty="0"/>
          </a:p>
        </p:txBody>
      </p:sp>
      <p:sp>
        <p:nvSpPr>
          <p:cNvPr id="3" name="Content Placeholder 2"/>
          <p:cNvSpPr>
            <a:spLocks noGrp="1"/>
          </p:cNvSpPr>
          <p:nvPr>
            <p:ph idx="1"/>
          </p:nvPr>
        </p:nvSpPr>
        <p:spPr>
          <a:xfrm>
            <a:off x="152400" y="685800"/>
            <a:ext cx="8763000" cy="4876800"/>
          </a:xfrm>
        </p:spPr>
        <p:txBody>
          <a:bodyPr/>
          <a:lstStyle/>
          <a:p>
            <a:r>
              <a:rPr lang="en-US" dirty="0"/>
              <a:t>Selected data from survey, End-term Spring 2013</a:t>
            </a:r>
          </a:p>
          <a:p>
            <a:pPr lvl="1"/>
            <a:r>
              <a:rPr lang="en-US" dirty="0"/>
              <a:t>The computer coaches did not help improve my problem solving in this class.  (135 responses)</a:t>
            </a:r>
          </a:p>
          <a:p>
            <a:pPr lvl="1"/>
            <a:endParaRPr lang="en-US" dirty="0" smtClean="0"/>
          </a:p>
          <a:p>
            <a:pPr lvl="1"/>
            <a:endParaRPr lang="en-US" dirty="0"/>
          </a:p>
          <a:p>
            <a:endParaRPr lang="en-US" dirty="0" smtClean="0"/>
          </a:p>
          <a:p>
            <a:endParaRPr lang="en-US" dirty="0" smtClean="0"/>
          </a:p>
          <a:p>
            <a:r>
              <a:rPr lang="en-US" dirty="0" smtClean="0"/>
              <a:t>Selected data from survey, Midterm Spring 2013</a:t>
            </a:r>
          </a:p>
          <a:p>
            <a:pPr lvl="1"/>
            <a:r>
              <a:rPr lang="en-US" dirty="0" smtClean="0"/>
              <a:t>Free response: </a:t>
            </a:r>
            <a:r>
              <a:rPr lang="en-US" dirty="0">
                <a:solidFill>
                  <a:srgbClr val="141413"/>
                </a:solidFill>
                <a:cs typeface="Arial"/>
              </a:rPr>
              <a:t>What do you like least about the computer coaches</a:t>
            </a:r>
            <a:r>
              <a:rPr lang="en-US" dirty="0" smtClean="0">
                <a:solidFill>
                  <a:srgbClr val="141413"/>
                </a:solidFill>
                <a:cs typeface="Arial"/>
              </a:rPr>
              <a:t>?</a:t>
            </a:r>
            <a:endParaRPr lang="en-US" dirty="0" smtClean="0"/>
          </a:p>
          <a:p>
            <a:pPr lvl="2"/>
            <a:r>
              <a:rPr lang="en-US" dirty="0" smtClean="0"/>
              <a:t>“Too repetitive” or “too long”: 49% of the 183 responses</a:t>
            </a:r>
          </a:p>
          <a:p>
            <a:pPr lvl="3"/>
            <a:r>
              <a:rPr lang="en-US" dirty="0" smtClean="0"/>
              <a:t>30 minutes</a:t>
            </a:r>
          </a:p>
          <a:p>
            <a:pPr lvl="1"/>
            <a:r>
              <a:rPr lang="en-US" dirty="0" smtClean="0"/>
              <a:t>Free response: </a:t>
            </a:r>
            <a:r>
              <a:rPr lang="en-US" dirty="0" smtClean="0">
                <a:solidFill>
                  <a:srgbClr val="141413"/>
                </a:solidFill>
                <a:cs typeface="Arial"/>
              </a:rPr>
              <a:t>What </a:t>
            </a:r>
            <a:r>
              <a:rPr lang="en-US" dirty="0">
                <a:solidFill>
                  <a:srgbClr val="141413"/>
                </a:solidFill>
                <a:cs typeface="Arial"/>
              </a:rPr>
              <a:t>do you like most about the computer coaches</a:t>
            </a:r>
            <a:r>
              <a:rPr lang="en-US" dirty="0" smtClean="0">
                <a:solidFill>
                  <a:srgbClr val="141413"/>
                </a:solidFill>
                <a:cs typeface="Arial"/>
              </a:rPr>
              <a:t>?</a:t>
            </a:r>
            <a:endParaRPr lang="en-US" dirty="0">
              <a:solidFill>
                <a:srgbClr val="141413"/>
              </a:solidFill>
              <a:cs typeface="Arial"/>
            </a:endParaRPr>
          </a:p>
          <a:p>
            <a:pPr lvl="2"/>
            <a:r>
              <a:rPr lang="en-US" dirty="0" smtClean="0"/>
              <a:t>“Step by step” or “Guide beginning to end”: 23% of the responses.</a:t>
            </a:r>
          </a:p>
          <a:p>
            <a:pPr lvl="3"/>
            <a:r>
              <a:rPr lang="en-US" dirty="0" smtClean="0"/>
              <a:t>Both free response categories were the most frequent.</a:t>
            </a:r>
          </a:p>
          <a:p>
            <a:pPr lvl="3"/>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649692999"/>
              </p:ext>
            </p:extLst>
          </p:nvPr>
        </p:nvGraphicFramePr>
        <p:xfrm>
          <a:off x="4267200" y="1600200"/>
          <a:ext cx="4191000" cy="1745673"/>
        </p:xfrm>
        <a:graphic>
          <a:graphicData uri="http://schemas.openxmlformats.org/drawingml/2006/table">
            <a:tbl>
              <a:tblPr firstRow="1" bandRow="1">
                <a:tableStyleId>{D7AC3CCA-C797-4891-BE02-D94E43425B78}</a:tableStyleId>
              </a:tblPr>
              <a:tblGrid>
                <a:gridCol w="914400"/>
                <a:gridCol w="1143000"/>
                <a:gridCol w="990600"/>
                <a:gridCol w="1143000"/>
              </a:tblGrid>
              <a:tr h="409488">
                <a:tc>
                  <a:txBody>
                    <a:bodyPr/>
                    <a:lstStyle/>
                    <a:p>
                      <a:endParaRPr lang="en-US" dirty="0"/>
                    </a:p>
                  </a:txBody>
                  <a:tcPr/>
                </a:tc>
                <a:tc>
                  <a:txBody>
                    <a:bodyPr/>
                    <a:lstStyle/>
                    <a:p>
                      <a:r>
                        <a:rPr lang="en-US" dirty="0" smtClean="0"/>
                        <a:t>Not</a:t>
                      </a:r>
                      <a:r>
                        <a:rPr lang="en-US" baseline="0" dirty="0" smtClean="0"/>
                        <a:t> Improve</a:t>
                      </a:r>
                      <a:endParaRPr lang="en-US" dirty="0"/>
                    </a:p>
                  </a:txBody>
                  <a:tcPr/>
                </a:tc>
                <a:tc>
                  <a:txBody>
                    <a:bodyPr/>
                    <a:lstStyle/>
                    <a:p>
                      <a:r>
                        <a:rPr lang="en-US" dirty="0" smtClean="0"/>
                        <a:t>Neither</a:t>
                      </a:r>
                      <a:endParaRPr lang="en-US" dirty="0"/>
                    </a:p>
                  </a:txBody>
                  <a:tcPr/>
                </a:tc>
                <a:tc>
                  <a:txBody>
                    <a:bodyPr/>
                    <a:lstStyle/>
                    <a:p>
                      <a:r>
                        <a:rPr lang="en-US" dirty="0" smtClean="0"/>
                        <a:t>Improve</a:t>
                      </a:r>
                      <a:endParaRPr lang="en-US" dirty="0"/>
                    </a:p>
                  </a:txBody>
                  <a:tcPr/>
                </a:tc>
              </a:tr>
              <a:tr h="368531">
                <a:tc>
                  <a:txBody>
                    <a:bodyPr/>
                    <a:lstStyle/>
                    <a:p>
                      <a:r>
                        <a:rPr lang="en-US" dirty="0" smtClean="0"/>
                        <a:t>H (65)</a:t>
                      </a:r>
                      <a:endParaRPr lang="en-US" dirty="0"/>
                    </a:p>
                  </a:txBody>
                  <a:tcPr/>
                </a:tc>
                <a:tc>
                  <a:txBody>
                    <a:bodyPr/>
                    <a:lstStyle/>
                    <a:p>
                      <a:pPr algn="r" fontAlgn="b"/>
                      <a:r>
                        <a:rPr lang="en-US" sz="2000" b="0" i="0" u="none" strike="noStrike">
                          <a:solidFill>
                            <a:srgbClr val="000000"/>
                          </a:solidFill>
                          <a:latin typeface="Calibri"/>
                        </a:rPr>
                        <a:t>21%</a:t>
                      </a:r>
                    </a:p>
                  </a:txBody>
                  <a:tcPr marL="12700" marR="12700" marT="12700" marB="0" anchor="b"/>
                </a:tc>
                <a:tc>
                  <a:txBody>
                    <a:bodyPr/>
                    <a:lstStyle/>
                    <a:p>
                      <a:pPr algn="r" fontAlgn="b"/>
                      <a:r>
                        <a:rPr lang="en-US" sz="2000" b="0" i="0" u="none" strike="noStrike" dirty="0">
                          <a:solidFill>
                            <a:srgbClr val="000000"/>
                          </a:solidFill>
                          <a:latin typeface="Calibri"/>
                        </a:rPr>
                        <a:t>12%</a:t>
                      </a:r>
                    </a:p>
                  </a:txBody>
                  <a:tcPr marL="12700" marR="12700" marT="12700" marB="0" anchor="b"/>
                </a:tc>
                <a:tc>
                  <a:txBody>
                    <a:bodyPr/>
                    <a:lstStyle/>
                    <a:p>
                      <a:pPr algn="r" fontAlgn="b"/>
                      <a:r>
                        <a:rPr lang="en-US" sz="2000" b="0" i="0" u="none" strike="noStrike">
                          <a:solidFill>
                            <a:srgbClr val="000000"/>
                          </a:solidFill>
                          <a:latin typeface="Calibri"/>
                        </a:rPr>
                        <a:t>67%</a:t>
                      </a:r>
                    </a:p>
                  </a:txBody>
                  <a:tcPr marL="12700" marR="12700" marT="12700" marB="0" anchor="b"/>
                </a:tc>
              </a:tr>
              <a:tr h="368531">
                <a:tc>
                  <a:txBody>
                    <a:bodyPr/>
                    <a:lstStyle/>
                    <a:p>
                      <a:r>
                        <a:rPr lang="en-US" dirty="0" smtClean="0"/>
                        <a:t>M (27)</a:t>
                      </a:r>
                      <a:endParaRPr lang="en-US" dirty="0"/>
                    </a:p>
                  </a:txBody>
                  <a:tcPr/>
                </a:tc>
                <a:tc>
                  <a:txBody>
                    <a:bodyPr/>
                    <a:lstStyle/>
                    <a:p>
                      <a:pPr algn="r" fontAlgn="b"/>
                      <a:r>
                        <a:rPr lang="en-US" sz="2000" b="0" i="0" u="none" strike="noStrike">
                          <a:solidFill>
                            <a:srgbClr val="000000"/>
                          </a:solidFill>
                          <a:latin typeface="Calibri"/>
                        </a:rPr>
                        <a:t>11%</a:t>
                      </a:r>
                    </a:p>
                  </a:txBody>
                  <a:tcPr marL="12700" marR="12700" marT="12700" marB="0" anchor="b"/>
                </a:tc>
                <a:tc>
                  <a:txBody>
                    <a:bodyPr/>
                    <a:lstStyle/>
                    <a:p>
                      <a:pPr algn="r" fontAlgn="b"/>
                      <a:r>
                        <a:rPr lang="en-US" sz="2000" b="0" i="0" u="none" strike="noStrike">
                          <a:solidFill>
                            <a:srgbClr val="000000"/>
                          </a:solidFill>
                          <a:latin typeface="Calibri"/>
                        </a:rPr>
                        <a:t>15%</a:t>
                      </a:r>
                    </a:p>
                  </a:txBody>
                  <a:tcPr marL="12700" marR="12700" marT="12700" marB="0" anchor="b"/>
                </a:tc>
                <a:tc>
                  <a:txBody>
                    <a:bodyPr/>
                    <a:lstStyle/>
                    <a:p>
                      <a:pPr algn="r" fontAlgn="b"/>
                      <a:r>
                        <a:rPr lang="en-US" sz="2000" b="0" i="0" u="none" strike="noStrike">
                          <a:solidFill>
                            <a:srgbClr val="000000"/>
                          </a:solidFill>
                          <a:latin typeface="Calibri"/>
                        </a:rPr>
                        <a:t>74%</a:t>
                      </a:r>
                    </a:p>
                  </a:txBody>
                  <a:tcPr marL="12700" marR="12700" marT="12700" marB="0" anchor="b"/>
                </a:tc>
              </a:tr>
              <a:tr h="368531">
                <a:tc>
                  <a:txBody>
                    <a:bodyPr/>
                    <a:lstStyle/>
                    <a:p>
                      <a:r>
                        <a:rPr lang="en-US" dirty="0" smtClean="0"/>
                        <a:t>L (43)</a:t>
                      </a:r>
                      <a:endParaRPr lang="en-US" dirty="0"/>
                    </a:p>
                  </a:txBody>
                  <a:tcPr/>
                </a:tc>
                <a:tc>
                  <a:txBody>
                    <a:bodyPr/>
                    <a:lstStyle/>
                    <a:p>
                      <a:pPr algn="r" fontAlgn="b"/>
                      <a:r>
                        <a:rPr lang="en-US" sz="2000" b="0" i="0" u="none" strike="noStrike">
                          <a:solidFill>
                            <a:srgbClr val="000000"/>
                          </a:solidFill>
                          <a:latin typeface="Calibri"/>
                        </a:rPr>
                        <a:t>34%</a:t>
                      </a:r>
                    </a:p>
                  </a:txBody>
                  <a:tcPr marL="12700" marR="12700" marT="12700" marB="0" anchor="b"/>
                </a:tc>
                <a:tc>
                  <a:txBody>
                    <a:bodyPr/>
                    <a:lstStyle/>
                    <a:p>
                      <a:pPr algn="r" fontAlgn="b"/>
                      <a:r>
                        <a:rPr lang="en-US" sz="2000" b="0" i="0" u="none" strike="noStrike">
                          <a:solidFill>
                            <a:srgbClr val="000000"/>
                          </a:solidFill>
                          <a:latin typeface="Calibri"/>
                        </a:rPr>
                        <a:t>24%</a:t>
                      </a:r>
                    </a:p>
                  </a:txBody>
                  <a:tcPr marL="12700" marR="12700" marT="12700" marB="0" anchor="b"/>
                </a:tc>
                <a:tc>
                  <a:txBody>
                    <a:bodyPr/>
                    <a:lstStyle/>
                    <a:p>
                      <a:pPr algn="r" fontAlgn="b"/>
                      <a:r>
                        <a:rPr lang="en-US" sz="2000" b="0" i="0" u="none" strike="noStrike" dirty="0">
                          <a:solidFill>
                            <a:srgbClr val="000000"/>
                          </a:solidFill>
                          <a:latin typeface="Calibri"/>
                        </a:rPr>
                        <a:t>41%</a:t>
                      </a:r>
                    </a:p>
                  </a:txBody>
                  <a:tcPr marL="12700" marR="12700" marT="12700" marB="0" anchor="b"/>
                </a:tc>
              </a:tr>
            </a:tbl>
          </a:graphicData>
        </a:graphic>
      </p:graphicFrame>
      <p:sp>
        <p:nvSpPr>
          <p:cNvPr id="6" name="TextBox 5"/>
          <p:cNvSpPr txBox="1"/>
          <p:nvPr/>
        </p:nvSpPr>
        <p:spPr>
          <a:xfrm>
            <a:off x="228600" y="1981200"/>
            <a:ext cx="3796232" cy="1200329"/>
          </a:xfrm>
          <a:prstGeom prst="rect">
            <a:avLst/>
          </a:prstGeom>
          <a:noFill/>
        </p:spPr>
        <p:txBody>
          <a:bodyPr wrap="none" rtlCol="0">
            <a:spAutoFit/>
          </a:bodyPr>
          <a:lstStyle/>
          <a:p>
            <a:pPr defTabSz="914400" eaLnBrk="0" fontAlgn="base" hangingPunct="0">
              <a:spcBef>
                <a:spcPct val="0"/>
              </a:spcBef>
              <a:spcAft>
                <a:spcPct val="0"/>
              </a:spcAft>
            </a:pPr>
            <a:r>
              <a:rPr lang="en-US" sz="2400" dirty="0" smtClean="0">
                <a:solidFill>
                  <a:srgbClr val="000000"/>
                </a:solidFill>
              </a:rPr>
              <a:t>H: Heavy User (80-100%)</a:t>
            </a:r>
          </a:p>
          <a:p>
            <a:pPr defTabSz="914400" eaLnBrk="0" fontAlgn="base" hangingPunct="0">
              <a:spcBef>
                <a:spcPct val="0"/>
              </a:spcBef>
              <a:spcAft>
                <a:spcPct val="0"/>
              </a:spcAft>
            </a:pPr>
            <a:r>
              <a:rPr lang="en-US" sz="2400" dirty="0" smtClean="0">
                <a:solidFill>
                  <a:srgbClr val="000000"/>
                </a:solidFill>
              </a:rPr>
              <a:t>M: Medium User (40-60%)</a:t>
            </a:r>
          </a:p>
          <a:p>
            <a:pPr defTabSz="914400" eaLnBrk="0" fontAlgn="base" hangingPunct="0">
              <a:spcBef>
                <a:spcPct val="0"/>
              </a:spcBef>
              <a:spcAft>
                <a:spcPct val="0"/>
              </a:spcAft>
            </a:pPr>
            <a:r>
              <a:rPr lang="en-US" sz="2400" dirty="0" smtClean="0">
                <a:solidFill>
                  <a:srgbClr val="000000"/>
                </a:solidFill>
              </a:rPr>
              <a:t>L: Light user (0-20%)</a:t>
            </a:r>
            <a:endParaRPr lang="en-US" sz="2400" dirty="0">
              <a:solidFill>
                <a:srgbClr val="000000"/>
              </a:solidFill>
            </a:endParaRPr>
          </a:p>
        </p:txBody>
      </p:sp>
    </p:spTree>
    <p:extLst>
      <p:ext uri="{BB962C8B-B14F-4D97-AF65-F5344CB8AC3E}">
        <p14:creationId xmlns:p14="http://schemas.microsoft.com/office/powerpoint/2010/main" val="25739277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800000"/>
                </a:solidFill>
              </a:rPr>
              <a:t>What are the computer coaches?</a:t>
            </a:r>
            <a:endParaRPr lang="en-US" dirty="0"/>
          </a:p>
        </p:txBody>
      </p:sp>
      <p:sp>
        <p:nvSpPr>
          <p:cNvPr id="3" name="Content Placeholder 2"/>
          <p:cNvSpPr>
            <a:spLocks noGrp="1"/>
          </p:cNvSpPr>
          <p:nvPr>
            <p:ph idx="1"/>
          </p:nvPr>
        </p:nvSpPr>
        <p:spPr>
          <a:xfrm>
            <a:off x="685800" y="1752600"/>
            <a:ext cx="7772400" cy="3779520"/>
          </a:xfrm>
        </p:spPr>
        <p:txBody>
          <a:bodyPr>
            <a:normAutofit fontScale="77500" lnSpcReduction="20000"/>
          </a:bodyPr>
          <a:lstStyle/>
          <a:p>
            <a:r>
              <a:rPr lang="en-US" dirty="0" smtClean="0"/>
              <a:t>Version 1 – Online Computer software which coach students in expert-like behavior in physics problem solving.</a:t>
            </a:r>
          </a:p>
          <a:p>
            <a:pPr lvl="1"/>
            <a:r>
              <a:rPr lang="en-US" dirty="0" smtClean="0"/>
              <a:t>3 different types </a:t>
            </a:r>
          </a:p>
          <a:p>
            <a:pPr lvl="2"/>
            <a:r>
              <a:rPr lang="en-US" dirty="0" smtClean="0"/>
              <a:t>Type 1: Computer coaches student for full problem.</a:t>
            </a:r>
          </a:p>
          <a:p>
            <a:pPr lvl="2"/>
            <a:r>
              <a:rPr lang="en-US" dirty="0" smtClean="0"/>
              <a:t>Type 2: Student coaches computer, computer gives feedback</a:t>
            </a:r>
          </a:p>
          <a:p>
            <a:pPr lvl="2"/>
            <a:r>
              <a:rPr lang="en-US" dirty="0" smtClean="0"/>
              <a:t>Type 3: The computer only coaches where students request coaching.</a:t>
            </a:r>
          </a:p>
          <a:p>
            <a:pPr lvl="2"/>
            <a:endParaRPr lang="en-US" dirty="0"/>
          </a:p>
          <a:p>
            <a:r>
              <a:rPr lang="en-US" dirty="0" smtClean="0"/>
              <a:t>Version 2 – In-development.   </a:t>
            </a:r>
          </a:p>
          <a:p>
            <a:pPr lvl="1"/>
            <a:r>
              <a:rPr lang="en-US" dirty="0" smtClean="0"/>
              <a:t>This study focuses on version 1 data.</a:t>
            </a:r>
            <a:endParaRPr lang="en-US" dirty="0"/>
          </a:p>
        </p:txBody>
      </p:sp>
    </p:spTree>
    <p:extLst>
      <p:ext uri="{BB962C8B-B14F-4D97-AF65-F5344CB8AC3E}">
        <p14:creationId xmlns:p14="http://schemas.microsoft.com/office/powerpoint/2010/main" val="364168292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800000"/>
                </a:solidFill>
              </a:rPr>
              <a:t>Developing version 2</a:t>
            </a:r>
            <a:endParaRPr lang="en-US" dirty="0">
              <a:solidFill>
                <a:srgbClr val="800000"/>
              </a:solidFill>
            </a:endParaRPr>
          </a:p>
        </p:txBody>
      </p:sp>
      <p:sp>
        <p:nvSpPr>
          <p:cNvPr id="7" name="Content Placeholder 2"/>
          <p:cNvSpPr txBox="1">
            <a:spLocks/>
          </p:cNvSpPr>
          <p:nvPr/>
        </p:nvSpPr>
        <p:spPr>
          <a:xfrm>
            <a:off x="609600" y="1143000"/>
            <a:ext cx="7507870" cy="2093181"/>
          </a:xfrm>
          <a:prstGeom prst="rect">
            <a:avLst/>
          </a:prstGeom>
        </p:spPr>
        <p:txBody>
          <a:bodyPr vert="horz" lIns="91440" tIns="45720" rIns="91440" bIns="45720" rtlCol="0">
            <a:normAutofit fontScale="92500"/>
          </a:bodyPr>
          <a:lstStyle/>
          <a:p>
            <a:pPr marL="342900" indent="-342900" defTabSz="914400" eaLnBrk="0" fontAlgn="base" hangingPunct="0">
              <a:spcBef>
                <a:spcPct val="20000"/>
              </a:spcBef>
              <a:spcAft>
                <a:spcPct val="0"/>
              </a:spcAft>
              <a:buFont typeface="Arial"/>
              <a:buChar char="•"/>
              <a:defRPr/>
            </a:pPr>
            <a:r>
              <a:rPr lang="en-US" sz="3027" dirty="0" smtClean="0">
                <a:solidFill>
                  <a:srgbClr val="000000"/>
                </a:solidFill>
              </a:rPr>
              <a:t>Better address the needs of the Heavy and Medium user population (Qing’s Talk)</a:t>
            </a:r>
          </a:p>
          <a:p>
            <a:pPr marL="800100" lvl="1" indent="-342900" defTabSz="914400" eaLnBrk="0" fontAlgn="base" hangingPunct="0">
              <a:spcBef>
                <a:spcPct val="20000"/>
              </a:spcBef>
              <a:spcAft>
                <a:spcPct val="0"/>
              </a:spcAft>
              <a:buFont typeface="Arial"/>
              <a:buChar char="•"/>
              <a:defRPr/>
            </a:pPr>
            <a:r>
              <a:rPr lang="en-US" sz="2595" dirty="0" smtClean="0">
                <a:solidFill>
                  <a:srgbClr val="000000"/>
                </a:solidFill>
              </a:rPr>
              <a:t>H: encourage bypassing detailed coaching</a:t>
            </a:r>
          </a:p>
          <a:p>
            <a:pPr marL="800100" lvl="1" indent="-342900" defTabSz="914400" eaLnBrk="0" fontAlgn="base" hangingPunct="0">
              <a:spcBef>
                <a:spcPct val="20000"/>
              </a:spcBef>
              <a:spcAft>
                <a:spcPct val="0"/>
              </a:spcAft>
              <a:buFont typeface="Arial"/>
              <a:buChar char="•"/>
              <a:defRPr/>
            </a:pPr>
            <a:r>
              <a:rPr lang="en-US" sz="2595" dirty="0" smtClean="0">
                <a:solidFill>
                  <a:srgbClr val="000000"/>
                </a:solidFill>
              </a:rPr>
              <a:t>M: adjust decision grain sizes</a:t>
            </a:r>
          </a:p>
          <a:p>
            <a:pPr marL="342900" indent="-342900">
              <a:spcBef>
                <a:spcPct val="20000"/>
              </a:spcBef>
              <a:buFont typeface="Arial"/>
              <a:buNone/>
              <a:defRPr/>
            </a:pPr>
            <a:endParaRPr lang="en-US" sz="3200" dirty="0" smtClean="0">
              <a:solidFill>
                <a:srgbClr val="000000"/>
              </a:solidFill>
            </a:endParaRPr>
          </a:p>
          <a:p>
            <a:pPr marL="342900" indent="-342900">
              <a:spcBef>
                <a:spcPct val="20000"/>
              </a:spcBef>
              <a:buFont typeface="Arial"/>
              <a:buChar char="•"/>
              <a:defRPr/>
            </a:pPr>
            <a:endParaRPr lang="en-US" sz="3200" dirty="0">
              <a:solidFill>
                <a:srgbClr val="000000"/>
              </a:solidFill>
            </a:endParaRPr>
          </a:p>
        </p:txBody>
      </p:sp>
      <p:graphicFrame>
        <p:nvGraphicFramePr>
          <p:cNvPr id="5" name="Chart 4"/>
          <p:cNvGraphicFramePr>
            <a:graphicFrameLocks/>
          </p:cNvGraphicFramePr>
          <p:nvPr>
            <p:extLst>
              <p:ext uri="{D42A27DB-BD31-4B8C-83A1-F6EECF244321}">
                <p14:modId xmlns:p14="http://schemas.microsoft.com/office/powerpoint/2010/main" val="3199719872"/>
              </p:ext>
            </p:extLst>
          </p:nvPr>
        </p:nvGraphicFramePr>
        <p:xfrm>
          <a:off x="1588585" y="3124200"/>
          <a:ext cx="5549900" cy="27717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2638203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Flexibility</a:t>
            </a:r>
            <a:endParaRPr lang="en-US" dirty="0"/>
          </a:p>
        </p:txBody>
      </p:sp>
      <p:sp>
        <p:nvSpPr>
          <p:cNvPr id="3" name="Content Placeholder 2"/>
          <p:cNvSpPr>
            <a:spLocks noGrp="1"/>
          </p:cNvSpPr>
          <p:nvPr>
            <p:ph idx="1"/>
          </p:nvPr>
        </p:nvSpPr>
        <p:spPr>
          <a:xfrm>
            <a:off x="685800" y="838200"/>
            <a:ext cx="7772400" cy="4953000"/>
          </a:xfrm>
        </p:spPr>
        <p:txBody>
          <a:bodyPr/>
          <a:lstStyle/>
          <a:p>
            <a:r>
              <a:rPr lang="en-US" dirty="0" smtClean="0"/>
              <a:t>Transparent student dictated solution paths.</a:t>
            </a:r>
          </a:p>
          <a:p>
            <a:pPr lvl="1"/>
            <a:r>
              <a:rPr lang="en-US" dirty="0" smtClean="0"/>
              <a:t>Students are free to finish any part of the “unlocked” coach at any point.</a:t>
            </a:r>
          </a:p>
          <a:p>
            <a:pPr lvl="2"/>
            <a:r>
              <a:rPr lang="en-US" dirty="0" smtClean="0"/>
              <a:t>More “human-like” coaching; </a:t>
            </a:r>
          </a:p>
          <a:p>
            <a:pPr lvl="2"/>
            <a:r>
              <a:rPr lang="en-US" dirty="0" smtClean="0"/>
              <a:t>This is accomplished due to a shift towards object-oriented programming</a:t>
            </a:r>
          </a:p>
          <a:p>
            <a:pPr marL="914400" lvl="2" indent="0">
              <a:buNone/>
            </a:pPr>
            <a:endParaRPr lang="en-US" dirty="0" smtClean="0"/>
          </a:p>
          <a:p>
            <a:r>
              <a:rPr lang="en-US" dirty="0" smtClean="0"/>
              <a:t>Student adjusted grain size</a:t>
            </a:r>
          </a:p>
          <a:p>
            <a:pPr lvl="1"/>
            <a:r>
              <a:rPr lang="en-US" dirty="0" smtClean="0"/>
              <a:t>Previous version either forced students into completing steps they may not need or did not give full detailed guide even if they desired.</a:t>
            </a:r>
          </a:p>
          <a:p>
            <a:pPr lvl="1"/>
            <a:r>
              <a:rPr lang="en-US" dirty="0" smtClean="0"/>
              <a:t>Areas of the coaches are streamlined to reduce repetition</a:t>
            </a:r>
          </a:p>
          <a:p>
            <a:pPr lvl="2"/>
            <a:r>
              <a:rPr lang="en-US" dirty="0" smtClean="0"/>
              <a:t>More detail can be accessed if desired to retain the “step-by-step” nature of the coaches.</a:t>
            </a:r>
          </a:p>
        </p:txBody>
      </p:sp>
    </p:spTree>
    <p:extLst>
      <p:ext uri="{BB962C8B-B14F-4D97-AF65-F5344CB8AC3E}">
        <p14:creationId xmlns:p14="http://schemas.microsoft.com/office/powerpoint/2010/main" val="18453574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Grain-size with Quantity Module</a:t>
            </a:r>
            <a:endParaRPr lang="en-US" dirty="0"/>
          </a:p>
        </p:txBody>
      </p:sp>
      <p:sp>
        <p:nvSpPr>
          <p:cNvPr id="3" name="Content Placeholder 2"/>
          <p:cNvSpPr>
            <a:spLocks noGrp="1"/>
          </p:cNvSpPr>
          <p:nvPr>
            <p:ph idx="1"/>
          </p:nvPr>
        </p:nvSpPr>
        <p:spPr>
          <a:xfrm>
            <a:off x="417003" y="770013"/>
            <a:ext cx="8231705" cy="1291308"/>
          </a:xfrm>
        </p:spPr>
        <p:txBody>
          <a:bodyPr/>
          <a:lstStyle/>
          <a:p>
            <a:r>
              <a:rPr lang="en-US" sz="1800" dirty="0" smtClean="0"/>
              <a:t>The quantity module is a small example of this “grain size”.</a:t>
            </a:r>
          </a:p>
          <a:p>
            <a:pPr lvl="1"/>
            <a:r>
              <a:rPr lang="en-US" sz="1800" dirty="0" smtClean="0"/>
              <a:t>Students choose which ones to define.  Only minimal set required.</a:t>
            </a:r>
          </a:p>
          <a:p>
            <a:pPr lvl="2"/>
            <a:r>
              <a:rPr lang="en-US" sz="1800" dirty="0" smtClean="0"/>
              <a:t>More quantities (specifically those associated with other solution paths) can be defined depending on what students want to define.</a:t>
            </a:r>
            <a:endParaRPr lang="en-US" sz="1800" dirty="0"/>
          </a:p>
        </p:txBody>
      </p:sp>
      <p:grpSp>
        <p:nvGrpSpPr>
          <p:cNvPr id="5" name="Group 4"/>
          <p:cNvGrpSpPr/>
          <p:nvPr/>
        </p:nvGrpSpPr>
        <p:grpSpPr>
          <a:xfrm>
            <a:off x="26195" y="2316551"/>
            <a:ext cx="9149542" cy="4181461"/>
            <a:chOff x="26195" y="2316551"/>
            <a:chExt cx="9149542" cy="4181461"/>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37" y="2316551"/>
              <a:ext cx="9144000" cy="4181461"/>
            </a:xfrm>
            <a:prstGeom prst="rect">
              <a:avLst/>
            </a:prstGeom>
          </p:spPr>
        </p:pic>
        <p:grpSp>
          <p:nvGrpSpPr>
            <p:cNvPr id="44" name="Group 43"/>
            <p:cNvGrpSpPr/>
            <p:nvPr/>
          </p:nvGrpSpPr>
          <p:grpSpPr>
            <a:xfrm>
              <a:off x="26195" y="2366019"/>
              <a:ext cx="9149541" cy="4131993"/>
              <a:chOff x="25804334" y="36942302"/>
              <a:chExt cx="12790044" cy="5776067"/>
            </a:xfrm>
          </p:grpSpPr>
          <p:sp>
            <p:nvSpPr>
              <p:cNvPr id="45" name="Rounded Rectangle 44"/>
              <p:cNvSpPr/>
              <p:nvPr/>
            </p:nvSpPr>
            <p:spPr>
              <a:xfrm>
                <a:off x="25804334" y="37029602"/>
                <a:ext cx="2729133" cy="1945102"/>
              </a:xfrm>
              <a:prstGeom prst="roundRect">
                <a:avLst/>
              </a:prstGeom>
              <a:gradFill>
                <a:gsLst>
                  <a:gs pos="0">
                    <a:srgbClr val="9CACE3"/>
                  </a:gs>
                  <a:gs pos="0">
                    <a:srgbClr val="A10000"/>
                  </a:gs>
                  <a:gs pos="100000">
                    <a:srgbClr val="FF00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0" fontAlgn="base" hangingPunct="0">
                  <a:spcBef>
                    <a:spcPct val="0"/>
                  </a:spcBef>
                  <a:spcAft>
                    <a:spcPct val="0"/>
                  </a:spcAft>
                </a:pPr>
                <a:endParaRPr lang="en-US" sz="2400">
                  <a:solidFill>
                    <a:srgbClr val="FFFFFF"/>
                  </a:solidFill>
                </a:endParaRPr>
              </a:p>
            </p:txBody>
          </p:sp>
          <p:sp>
            <p:nvSpPr>
              <p:cNvPr id="46" name="TextBox 45"/>
              <p:cNvSpPr txBox="1"/>
              <p:nvPr/>
            </p:nvSpPr>
            <p:spPr>
              <a:xfrm>
                <a:off x="25812081" y="37068870"/>
                <a:ext cx="3008917" cy="1866567"/>
              </a:xfrm>
              <a:prstGeom prst="rect">
                <a:avLst/>
              </a:prstGeom>
              <a:noFill/>
            </p:spPr>
            <p:txBody>
              <a:bodyPr wrap="square" lIns="103163" tIns="51581" rIns="103163" bIns="51581" rtlCol="0">
                <a:spAutoFit/>
              </a:bodyPr>
              <a:lstStyle/>
              <a:p>
                <a:pPr defTabSz="914400" eaLnBrk="0" fontAlgn="base" hangingPunct="0">
                  <a:spcBef>
                    <a:spcPct val="0"/>
                  </a:spcBef>
                  <a:spcAft>
                    <a:spcPct val="0"/>
                  </a:spcAft>
                </a:pPr>
                <a:r>
                  <a:rPr lang="en-US" sz="1600" dirty="0" smtClean="0">
                    <a:solidFill>
                      <a:srgbClr val="FFFF00"/>
                    </a:solidFill>
                    <a:cs typeface="Arial"/>
                  </a:rPr>
                  <a:t>Quantity categories are defined by instructor</a:t>
                </a:r>
                <a:r>
                  <a:rPr lang="en-US" sz="1600" dirty="0">
                    <a:solidFill>
                      <a:srgbClr val="FFFF00"/>
                    </a:solidFill>
                    <a:cs typeface="Arial"/>
                  </a:rPr>
                  <a:t> </a:t>
                </a:r>
                <a:r>
                  <a:rPr lang="en-US" sz="1600" dirty="0" smtClean="0">
                    <a:solidFill>
                      <a:srgbClr val="FFFF00"/>
                    </a:solidFill>
                    <a:cs typeface="Arial"/>
                  </a:rPr>
                  <a:t>which include a list of required responses.</a:t>
                </a:r>
                <a:endParaRPr lang="en-US" sz="1600" dirty="0" smtClean="0">
                  <a:solidFill>
                    <a:srgbClr val="FFC000"/>
                  </a:solidFill>
                  <a:cs typeface="Arial"/>
                </a:endParaRPr>
              </a:p>
            </p:txBody>
          </p:sp>
          <p:cxnSp>
            <p:nvCxnSpPr>
              <p:cNvPr id="47" name="Straight Arrow Connector 46"/>
              <p:cNvCxnSpPr/>
              <p:nvPr/>
            </p:nvCxnSpPr>
            <p:spPr>
              <a:xfrm flipV="1">
                <a:off x="28414236" y="37682595"/>
                <a:ext cx="868612" cy="319559"/>
              </a:xfrm>
              <a:prstGeom prst="straightConnector1">
                <a:avLst/>
              </a:prstGeom>
              <a:ln w="57150">
                <a:solidFill>
                  <a:srgbClr val="C00000"/>
                </a:solidFill>
                <a:tailEnd type="arrow"/>
              </a:ln>
            </p:spPr>
            <p:style>
              <a:lnRef idx="2">
                <a:schemeClr val="accent1"/>
              </a:lnRef>
              <a:fillRef idx="0">
                <a:schemeClr val="accent1"/>
              </a:fillRef>
              <a:effectRef idx="1">
                <a:schemeClr val="accent1"/>
              </a:effectRef>
              <a:fontRef idx="minor">
                <a:schemeClr val="tx1"/>
              </a:fontRef>
            </p:style>
          </p:cxnSp>
          <p:sp>
            <p:nvSpPr>
              <p:cNvPr id="48" name="Rounded Rectangle 47"/>
              <p:cNvSpPr/>
              <p:nvPr/>
            </p:nvSpPr>
            <p:spPr>
              <a:xfrm>
                <a:off x="28848542" y="41506201"/>
                <a:ext cx="3921487" cy="1212165"/>
              </a:xfrm>
              <a:prstGeom prst="roundRect">
                <a:avLst/>
              </a:prstGeom>
              <a:gradFill>
                <a:gsLst>
                  <a:gs pos="0">
                    <a:srgbClr val="9CACE3"/>
                  </a:gs>
                  <a:gs pos="0">
                    <a:srgbClr val="A10000"/>
                  </a:gs>
                  <a:gs pos="100000">
                    <a:srgbClr val="FF00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0" fontAlgn="base" hangingPunct="0">
                  <a:spcBef>
                    <a:spcPct val="0"/>
                  </a:spcBef>
                  <a:spcAft>
                    <a:spcPct val="0"/>
                  </a:spcAft>
                </a:pPr>
                <a:endParaRPr lang="en-US" sz="2400">
                  <a:solidFill>
                    <a:srgbClr val="FFFFFF"/>
                  </a:solidFill>
                </a:endParaRPr>
              </a:p>
            </p:txBody>
          </p:sp>
          <p:sp>
            <p:nvSpPr>
              <p:cNvPr id="49" name="TextBox 48"/>
              <p:cNvSpPr txBox="1"/>
              <p:nvPr/>
            </p:nvSpPr>
            <p:spPr>
              <a:xfrm>
                <a:off x="28848542" y="41540182"/>
                <a:ext cx="4241045" cy="1178187"/>
              </a:xfrm>
              <a:prstGeom prst="rect">
                <a:avLst/>
              </a:prstGeom>
              <a:noFill/>
            </p:spPr>
            <p:txBody>
              <a:bodyPr wrap="square" lIns="103163" tIns="51581" rIns="103163" bIns="51581" rtlCol="0">
                <a:spAutoFit/>
              </a:bodyPr>
              <a:lstStyle/>
              <a:p>
                <a:pPr defTabSz="914400" eaLnBrk="0" fontAlgn="base" hangingPunct="0">
                  <a:spcBef>
                    <a:spcPct val="0"/>
                  </a:spcBef>
                  <a:spcAft>
                    <a:spcPct val="0"/>
                  </a:spcAft>
                </a:pPr>
                <a:r>
                  <a:rPr lang="en-US" sz="1600" dirty="0" smtClean="0">
                    <a:solidFill>
                      <a:srgbClr val="FFFF00"/>
                    </a:solidFill>
                    <a:cs typeface="Arial"/>
                  </a:rPr>
                  <a:t>Students choose which quantities to define with these minimal responses.</a:t>
                </a:r>
                <a:endParaRPr lang="en-US" sz="1600" dirty="0" smtClean="0">
                  <a:solidFill>
                    <a:srgbClr val="FFC000"/>
                  </a:solidFill>
                  <a:cs typeface="Arial"/>
                </a:endParaRPr>
              </a:p>
            </p:txBody>
          </p:sp>
          <p:cxnSp>
            <p:nvCxnSpPr>
              <p:cNvPr id="50" name="Straight Arrow Connector 49"/>
              <p:cNvCxnSpPr/>
              <p:nvPr/>
            </p:nvCxnSpPr>
            <p:spPr>
              <a:xfrm flipV="1">
                <a:off x="32371904" y="40558614"/>
                <a:ext cx="0" cy="1126300"/>
              </a:xfrm>
              <a:prstGeom prst="straightConnector1">
                <a:avLst/>
              </a:prstGeom>
              <a:ln w="57150">
                <a:solidFill>
                  <a:srgbClr val="C00000"/>
                </a:solidFill>
                <a:tailEnd type="arrow"/>
              </a:ln>
            </p:spPr>
            <p:style>
              <a:lnRef idx="2">
                <a:schemeClr val="accent1"/>
              </a:lnRef>
              <a:fillRef idx="0">
                <a:schemeClr val="accent1"/>
              </a:fillRef>
              <a:effectRef idx="1">
                <a:schemeClr val="accent1"/>
              </a:effectRef>
              <a:fontRef idx="minor">
                <a:schemeClr val="tx1"/>
              </a:fontRef>
            </p:style>
          </p:cxnSp>
          <p:sp>
            <p:nvSpPr>
              <p:cNvPr id="51" name="Rounded Rectangle 50"/>
              <p:cNvSpPr/>
              <p:nvPr/>
            </p:nvSpPr>
            <p:spPr>
              <a:xfrm>
                <a:off x="33994650" y="36942302"/>
                <a:ext cx="4317144" cy="1136690"/>
              </a:xfrm>
              <a:prstGeom prst="roundRect">
                <a:avLst/>
              </a:prstGeom>
              <a:gradFill>
                <a:gsLst>
                  <a:gs pos="0">
                    <a:srgbClr val="9CACE3"/>
                  </a:gs>
                  <a:gs pos="0">
                    <a:srgbClr val="A10000"/>
                  </a:gs>
                  <a:gs pos="100000">
                    <a:srgbClr val="FF00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0" fontAlgn="base" hangingPunct="0">
                  <a:spcBef>
                    <a:spcPct val="0"/>
                  </a:spcBef>
                  <a:spcAft>
                    <a:spcPct val="0"/>
                  </a:spcAft>
                </a:pPr>
                <a:endParaRPr lang="en-US" sz="2400">
                  <a:solidFill>
                    <a:srgbClr val="FFFFFF"/>
                  </a:solidFill>
                </a:endParaRPr>
              </a:p>
            </p:txBody>
          </p:sp>
          <p:sp>
            <p:nvSpPr>
              <p:cNvPr id="52" name="TextBox 51"/>
              <p:cNvSpPr txBox="1"/>
              <p:nvPr/>
            </p:nvSpPr>
            <p:spPr>
              <a:xfrm>
                <a:off x="33894556" y="36943666"/>
                <a:ext cx="4699822" cy="1212165"/>
              </a:xfrm>
              <a:prstGeom prst="rect">
                <a:avLst/>
              </a:prstGeom>
              <a:noFill/>
            </p:spPr>
            <p:txBody>
              <a:bodyPr wrap="square" lIns="103163" tIns="51581" rIns="103163" bIns="51581" rtlCol="0">
                <a:spAutoFit/>
              </a:bodyPr>
              <a:lstStyle/>
              <a:p>
                <a:pPr defTabSz="914400" eaLnBrk="0" fontAlgn="base" hangingPunct="0">
                  <a:spcBef>
                    <a:spcPct val="0"/>
                  </a:spcBef>
                  <a:spcAft>
                    <a:spcPct val="0"/>
                  </a:spcAft>
                </a:pPr>
                <a:r>
                  <a:rPr lang="en-US" sz="1600" dirty="0" smtClean="0">
                    <a:solidFill>
                      <a:srgbClr val="FFFF00"/>
                    </a:solidFill>
                    <a:cs typeface="Arial"/>
                  </a:rPr>
                  <a:t>Quantities required to solve the problem must be defined.  Other quantities can also be defined.</a:t>
                </a:r>
                <a:endParaRPr lang="en-US" sz="1600" dirty="0" smtClean="0">
                  <a:solidFill>
                    <a:srgbClr val="FFC000"/>
                  </a:solidFill>
                  <a:cs typeface="Arial"/>
                </a:endParaRPr>
              </a:p>
            </p:txBody>
          </p:sp>
          <p:cxnSp>
            <p:nvCxnSpPr>
              <p:cNvPr id="53" name="Straight Arrow Connector 52"/>
              <p:cNvCxnSpPr/>
              <p:nvPr/>
            </p:nvCxnSpPr>
            <p:spPr>
              <a:xfrm flipH="1">
                <a:off x="36455827" y="38155832"/>
                <a:ext cx="233881" cy="1976703"/>
              </a:xfrm>
              <a:prstGeom prst="straightConnector1">
                <a:avLst/>
              </a:prstGeom>
              <a:ln w="57150">
                <a:solidFill>
                  <a:srgbClr val="C00000"/>
                </a:solidFill>
                <a:tailEnd type="arrow"/>
              </a:ln>
            </p:spPr>
            <p:style>
              <a:lnRef idx="2">
                <a:schemeClr val="accent1"/>
              </a:lnRef>
              <a:fillRef idx="0">
                <a:schemeClr val="accent1"/>
              </a:fillRef>
              <a:effectRef idx="1">
                <a:schemeClr val="accent1"/>
              </a:effectRef>
              <a:fontRef idx="minor">
                <a:schemeClr val="tx1"/>
              </a:fontRef>
            </p:style>
          </p:cxnSp>
        </p:grpSp>
      </p:grpSp>
      <p:sp>
        <p:nvSpPr>
          <p:cNvPr id="11" name="Rectangle 10"/>
          <p:cNvSpPr/>
          <p:nvPr/>
        </p:nvSpPr>
        <p:spPr bwMode="auto">
          <a:xfrm>
            <a:off x="2362200" y="2344170"/>
            <a:ext cx="304800" cy="224781"/>
          </a:xfrm>
          <a:prstGeom prst="rect">
            <a:avLst/>
          </a:prstGeom>
          <a:solidFill>
            <a:schemeClr val="bg1">
              <a:lumMod val="7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smtClean="0">
              <a:solidFill>
                <a:srgbClr val="000000"/>
              </a:solidFill>
            </a:endParaRPr>
          </a:p>
        </p:txBody>
      </p:sp>
    </p:spTree>
    <p:extLst>
      <p:ext uri="{BB962C8B-B14F-4D97-AF65-F5344CB8AC3E}">
        <p14:creationId xmlns:p14="http://schemas.microsoft.com/office/powerpoint/2010/main" val="13435635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Instructor Flexibility</a:t>
            </a:r>
            <a:endParaRPr lang="en-US" dirty="0"/>
          </a:p>
        </p:txBody>
      </p:sp>
      <p:sp>
        <p:nvSpPr>
          <p:cNvPr id="3" name="Content Placeholder 2"/>
          <p:cNvSpPr>
            <a:spLocks noGrp="1"/>
          </p:cNvSpPr>
          <p:nvPr>
            <p:ph idx="1"/>
          </p:nvPr>
        </p:nvSpPr>
        <p:spPr>
          <a:xfrm>
            <a:off x="732687" y="838199"/>
            <a:ext cx="7674826" cy="1629917"/>
          </a:xfrm>
        </p:spPr>
        <p:txBody>
          <a:bodyPr/>
          <a:lstStyle/>
          <a:p>
            <a:r>
              <a:rPr lang="en-US" sz="1800" dirty="0" smtClean="0"/>
              <a:t>The individual elements of the coach are easier to edit.  </a:t>
            </a:r>
            <a:endParaRPr lang="en-US" sz="1400" dirty="0" smtClean="0"/>
          </a:p>
          <a:p>
            <a:pPr lvl="1"/>
            <a:r>
              <a:rPr lang="en-US" sz="1800" dirty="0" smtClean="0"/>
              <a:t>No flash programming needed.  Everything is edited in a graphical interface.</a:t>
            </a:r>
          </a:p>
          <a:p>
            <a:pPr lvl="1"/>
            <a:r>
              <a:rPr lang="en-US" sz="1800" dirty="0" smtClean="0"/>
              <a:t>Instructors can choose to add or remove forces, add objects, change colors, shapes, etc. to their diagrams based on their own structure.</a:t>
            </a:r>
          </a:p>
        </p:txBody>
      </p:sp>
      <p:grpSp>
        <p:nvGrpSpPr>
          <p:cNvPr id="5" name="Group 4"/>
          <p:cNvGrpSpPr/>
          <p:nvPr/>
        </p:nvGrpSpPr>
        <p:grpSpPr>
          <a:xfrm>
            <a:off x="0" y="2894260"/>
            <a:ext cx="9144000" cy="3949616"/>
            <a:chOff x="0" y="2894260"/>
            <a:chExt cx="9144000" cy="3949616"/>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894260"/>
              <a:ext cx="9144000" cy="3949616"/>
            </a:xfrm>
            <a:prstGeom prst="rect">
              <a:avLst/>
            </a:prstGeom>
          </p:spPr>
        </p:pic>
        <p:grpSp>
          <p:nvGrpSpPr>
            <p:cNvPr id="23" name="Group 22"/>
            <p:cNvGrpSpPr/>
            <p:nvPr/>
          </p:nvGrpSpPr>
          <p:grpSpPr>
            <a:xfrm>
              <a:off x="17929" y="2894260"/>
              <a:ext cx="8248372" cy="3935355"/>
              <a:chOff x="12643808" y="23024604"/>
              <a:chExt cx="11447078" cy="5461481"/>
            </a:xfrm>
          </p:grpSpPr>
          <p:grpSp>
            <p:nvGrpSpPr>
              <p:cNvPr id="24" name="Group 23"/>
              <p:cNvGrpSpPr/>
              <p:nvPr/>
            </p:nvGrpSpPr>
            <p:grpSpPr>
              <a:xfrm>
                <a:off x="20809306" y="25582066"/>
                <a:ext cx="3281580" cy="2904019"/>
                <a:chOff x="4120296" y="17259922"/>
                <a:chExt cx="3281580" cy="2904019"/>
              </a:xfrm>
            </p:grpSpPr>
            <p:sp>
              <p:nvSpPr>
                <p:cNvPr id="37" name="Rounded Rectangle 36"/>
                <p:cNvSpPr/>
                <p:nvPr/>
              </p:nvSpPr>
              <p:spPr>
                <a:xfrm>
                  <a:off x="4120296" y="18852951"/>
                  <a:ext cx="3281578" cy="1259622"/>
                </a:xfrm>
                <a:prstGeom prst="roundRect">
                  <a:avLst/>
                </a:prstGeom>
                <a:gradFill>
                  <a:gsLst>
                    <a:gs pos="0">
                      <a:srgbClr val="9CACE3"/>
                    </a:gs>
                    <a:gs pos="0">
                      <a:srgbClr val="A10000"/>
                    </a:gs>
                    <a:gs pos="100000">
                      <a:srgbClr val="FF00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0" fontAlgn="base" hangingPunct="0">
                    <a:spcBef>
                      <a:spcPct val="0"/>
                    </a:spcBef>
                    <a:spcAft>
                      <a:spcPct val="0"/>
                    </a:spcAft>
                  </a:pPr>
                  <a:endParaRPr lang="en-US" sz="2400">
                    <a:solidFill>
                      <a:srgbClr val="FFFFFF"/>
                    </a:solidFill>
                  </a:endParaRPr>
                </a:p>
              </p:txBody>
            </p:sp>
            <p:sp>
              <p:nvSpPr>
                <p:cNvPr id="38" name="TextBox 37"/>
                <p:cNvSpPr txBox="1"/>
                <p:nvPr/>
              </p:nvSpPr>
              <p:spPr>
                <a:xfrm>
                  <a:off x="4120297" y="18951776"/>
                  <a:ext cx="3281579" cy="1212165"/>
                </a:xfrm>
                <a:prstGeom prst="rect">
                  <a:avLst/>
                </a:prstGeom>
                <a:noFill/>
              </p:spPr>
              <p:txBody>
                <a:bodyPr wrap="square" lIns="103163" tIns="51581" rIns="103163" bIns="51581" rtlCol="0">
                  <a:spAutoFit/>
                </a:bodyPr>
                <a:lstStyle/>
                <a:p>
                  <a:pPr defTabSz="914400" eaLnBrk="0" fontAlgn="base" hangingPunct="0">
                    <a:spcBef>
                      <a:spcPct val="0"/>
                    </a:spcBef>
                    <a:spcAft>
                      <a:spcPct val="0"/>
                    </a:spcAft>
                  </a:pPr>
                  <a:r>
                    <a:rPr lang="en-US" sz="1600" dirty="0" smtClean="0">
                      <a:solidFill>
                        <a:srgbClr val="FFFF00"/>
                      </a:solidFill>
                      <a:cs typeface="Arial"/>
                    </a:rPr>
                    <a:t>Instructors edit pictures and diagrams within the GUI.</a:t>
                  </a:r>
                  <a:endParaRPr lang="en-US" sz="1600" dirty="0" smtClean="0">
                    <a:solidFill>
                      <a:srgbClr val="FFC000"/>
                    </a:solidFill>
                    <a:cs typeface="Arial"/>
                  </a:endParaRPr>
                </a:p>
              </p:txBody>
            </p:sp>
            <p:cxnSp>
              <p:nvCxnSpPr>
                <p:cNvPr id="39" name="Straight Arrow Connector 38"/>
                <p:cNvCxnSpPr>
                  <a:stCxn id="37" idx="0"/>
                </p:cNvCxnSpPr>
                <p:nvPr/>
              </p:nvCxnSpPr>
              <p:spPr>
                <a:xfrm flipV="1">
                  <a:off x="5761084" y="17259922"/>
                  <a:ext cx="3" cy="1593029"/>
                </a:xfrm>
                <a:prstGeom prst="straightConnector1">
                  <a:avLst/>
                </a:prstGeom>
                <a:ln w="57150">
                  <a:solidFill>
                    <a:srgbClr val="C00000"/>
                  </a:solidFill>
                  <a:tailEnd type="arrow"/>
                </a:ln>
              </p:spPr>
              <p:style>
                <a:lnRef idx="2">
                  <a:schemeClr val="accent1"/>
                </a:lnRef>
                <a:fillRef idx="0">
                  <a:schemeClr val="accent1"/>
                </a:fillRef>
                <a:effectRef idx="1">
                  <a:schemeClr val="accent1"/>
                </a:effectRef>
                <a:fontRef idx="minor">
                  <a:schemeClr val="tx1"/>
                </a:fontRef>
              </p:style>
            </p:cxnSp>
          </p:grpSp>
          <p:grpSp>
            <p:nvGrpSpPr>
              <p:cNvPr id="25" name="Group 24"/>
              <p:cNvGrpSpPr/>
              <p:nvPr/>
            </p:nvGrpSpPr>
            <p:grpSpPr>
              <a:xfrm>
                <a:off x="13856071" y="25352970"/>
                <a:ext cx="3944617" cy="2878706"/>
                <a:chOff x="1450610" y="19313100"/>
                <a:chExt cx="3944617" cy="2878706"/>
              </a:xfrm>
            </p:grpSpPr>
            <p:sp>
              <p:nvSpPr>
                <p:cNvPr id="34" name="Rounded Rectangle 33"/>
                <p:cNvSpPr/>
                <p:nvPr/>
              </p:nvSpPr>
              <p:spPr>
                <a:xfrm>
                  <a:off x="1450610" y="20263960"/>
                  <a:ext cx="2918878" cy="1892233"/>
                </a:xfrm>
                <a:prstGeom prst="roundRect">
                  <a:avLst/>
                </a:prstGeom>
                <a:gradFill>
                  <a:gsLst>
                    <a:gs pos="0">
                      <a:srgbClr val="9CACE3"/>
                    </a:gs>
                    <a:gs pos="0">
                      <a:srgbClr val="A10000"/>
                    </a:gs>
                    <a:gs pos="100000">
                      <a:srgbClr val="FF00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0" fontAlgn="base" hangingPunct="0">
                    <a:spcBef>
                      <a:spcPct val="0"/>
                    </a:spcBef>
                    <a:spcAft>
                      <a:spcPct val="0"/>
                    </a:spcAft>
                  </a:pPr>
                  <a:endParaRPr lang="en-US" sz="2400">
                    <a:solidFill>
                      <a:srgbClr val="FFFFFF"/>
                    </a:solidFill>
                  </a:endParaRPr>
                </a:p>
              </p:txBody>
            </p:sp>
            <p:sp>
              <p:nvSpPr>
                <p:cNvPr id="35" name="TextBox 34"/>
                <p:cNvSpPr txBox="1"/>
                <p:nvPr/>
              </p:nvSpPr>
              <p:spPr>
                <a:xfrm>
                  <a:off x="1546163" y="20338711"/>
                  <a:ext cx="3081131" cy="1853095"/>
                </a:xfrm>
                <a:prstGeom prst="rect">
                  <a:avLst/>
                </a:prstGeom>
                <a:noFill/>
              </p:spPr>
              <p:txBody>
                <a:bodyPr wrap="square" lIns="103163" tIns="51581" rIns="103163" bIns="51581" rtlCol="0">
                  <a:spAutoFit/>
                </a:bodyPr>
                <a:lstStyle/>
                <a:p>
                  <a:pPr defTabSz="914400" eaLnBrk="0" fontAlgn="base" hangingPunct="0">
                    <a:spcBef>
                      <a:spcPct val="0"/>
                    </a:spcBef>
                    <a:spcAft>
                      <a:spcPct val="0"/>
                    </a:spcAft>
                  </a:pPr>
                  <a:r>
                    <a:rPr lang="en-US" sz="1600" dirty="0" smtClean="0">
                      <a:solidFill>
                        <a:srgbClr val="FFFF00"/>
                      </a:solidFill>
                      <a:cs typeface="Arial"/>
                    </a:rPr>
                    <a:t>Diagrams are constructed by dragging elements from the picture into the diagram box.</a:t>
                  </a:r>
                  <a:endParaRPr lang="en-US" sz="1600" dirty="0" smtClean="0">
                    <a:solidFill>
                      <a:srgbClr val="FFC000"/>
                    </a:solidFill>
                    <a:cs typeface="Arial"/>
                  </a:endParaRPr>
                </a:p>
              </p:txBody>
            </p:sp>
            <p:cxnSp>
              <p:nvCxnSpPr>
                <p:cNvPr id="36" name="Straight Arrow Connector 35"/>
                <p:cNvCxnSpPr/>
                <p:nvPr/>
              </p:nvCxnSpPr>
              <p:spPr>
                <a:xfrm flipV="1">
                  <a:off x="4231974" y="19313100"/>
                  <a:ext cx="1163253" cy="1025612"/>
                </a:xfrm>
                <a:prstGeom prst="straightConnector1">
                  <a:avLst/>
                </a:prstGeom>
                <a:ln w="57150">
                  <a:solidFill>
                    <a:srgbClr val="C00000"/>
                  </a:solidFill>
                  <a:tailEnd type="arrow"/>
                </a:ln>
              </p:spPr>
              <p:style>
                <a:lnRef idx="2">
                  <a:schemeClr val="accent1"/>
                </a:lnRef>
                <a:fillRef idx="0">
                  <a:schemeClr val="accent1"/>
                </a:fillRef>
                <a:effectRef idx="1">
                  <a:schemeClr val="accent1"/>
                </a:effectRef>
                <a:fontRef idx="minor">
                  <a:schemeClr val="tx1"/>
                </a:fontRef>
              </p:style>
            </p:cxnSp>
          </p:grpSp>
          <p:grpSp>
            <p:nvGrpSpPr>
              <p:cNvPr id="26" name="Group 25"/>
              <p:cNvGrpSpPr/>
              <p:nvPr/>
            </p:nvGrpSpPr>
            <p:grpSpPr>
              <a:xfrm>
                <a:off x="12643808" y="23024604"/>
                <a:ext cx="3001303" cy="1511385"/>
                <a:chOff x="639250" y="20000749"/>
                <a:chExt cx="3001303" cy="1511385"/>
              </a:xfrm>
            </p:grpSpPr>
            <p:sp>
              <p:nvSpPr>
                <p:cNvPr id="31" name="Rounded Rectangle 30"/>
                <p:cNvSpPr/>
                <p:nvPr/>
              </p:nvSpPr>
              <p:spPr>
                <a:xfrm>
                  <a:off x="676573" y="20000749"/>
                  <a:ext cx="2811058" cy="1511384"/>
                </a:xfrm>
                <a:prstGeom prst="roundRect">
                  <a:avLst/>
                </a:prstGeom>
                <a:gradFill>
                  <a:gsLst>
                    <a:gs pos="0">
                      <a:srgbClr val="9CACE3"/>
                    </a:gs>
                    <a:gs pos="0">
                      <a:srgbClr val="A10000"/>
                    </a:gs>
                    <a:gs pos="100000">
                      <a:srgbClr val="FF00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0" fontAlgn="base" hangingPunct="0">
                    <a:spcBef>
                      <a:spcPct val="0"/>
                    </a:spcBef>
                    <a:spcAft>
                      <a:spcPct val="0"/>
                    </a:spcAft>
                  </a:pPr>
                  <a:endParaRPr lang="en-US" sz="2400">
                    <a:solidFill>
                      <a:srgbClr val="FFFFFF"/>
                    </a:solidFill>
                  </a:endParaRPr>
                </a:p>
              </p:txBody>
            </p:sp>
            <p:sp>
              <p:nvSpPr>
                <p:cNvPr id="32" name="TextBox 31"/>
                <p:cNvSpPr txBox="1"/>
                <p:nvPr/>
              </p:nvSpPr>
              <p:spPr>
                <a:xfrm>
                  <a:off x="639250" y="20000749"/>
                  <a:ext cx="3001303" cy="1511385"/>
                </a:xfrm>
                <a:prstGeom prst="rect">
                  <a:avLst/>
                </a:prstGeom>
                <a:noFill/>
              </p:spPr>
              <p:txBody>
                <a:bodyPr wrap="square" lIns="103163" tIns="51581" rIns="103163" bIns="51581" rtlCol="0">
                  <a:spAutoFit/>
                </a:bodyPr>
                <a:lstStyle/>
                <a:p>
                  <a:pPr defTabSz="914400" eaLnBrk="0" fontAlgn="base" hangingPunct="0">
                    <a:spcBef>
                      <a:spcPct val="0"/>
                    </a:spcBef>
                    <a:spcAft>
                      <a:spcPct val="0"/>
                    </a:spcAft>
                  </a:pPr>
                  <a:r>
                    <a:rPr lang="en-US" sz="1600" dirty="0" smtClean="0">
                      <a:solidFill>
                        <a:srgbClr val="FFFF00"/>
                      </a:solidFill>
                      <a:cs typeface="Arial"/>
                    </a:rPr>
                    <a:t>Picture elements are added to the database through the interface menus.</a:t>
                  </a:r>
                  <a:endParaRPr lang="en-US" sz="1600" dirty="0" smtClean="0">
                    <a:solidFill>
                      <a:srgbClr val="FFC000"/>
                    </a:solidFill>
                    <a:cs typeface="Arial"/>
                  </a:endParaRPr>
                </a:p>
              </p:txBody>
            </p:sp>
          </p:grpSp>
        </p:grpSp>
      </p:grpSp>
      <p:sp>
        <p:nvSpPr>
          <p:cNvPr id="9" name="Rectangle 8"/>
          <p:cNvSpPr/>
          <p:nvPr/>
        </p:nvSpPr>
        <p:spPr bwMode="auto">
          <a:xfrm>
            <a:off x="5562601" y="3009900"/>
            <a:ext cx="762000" cy="76200"/>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smtClean="0">
              <a:solidFill>
                <a:srgbClr val="000000"/>
              </a:solidFill>
            </a:endParaRPr>
          </a:p>
        </p:txBody>
      </p:sp>
    </p:spTree>
    <p:extLst>
      <p:ext uri="{BB962C8B-B14F-4D97-AF65-F5344CB8AC3E}">
        <p14:creationId xmlns:p14="http://schemas.microsoft.com/office/powerpoint/2010/main" val="27982112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1143000"/>
          </a:xfrm>
        </p:spPr>
        <p:txBody>
          <a:bodyPr/>
          <a:lstStyle/>
          <a:p>
            <a:r>
              <a:rPr lang="en-US" dirty="0" smtClean="0"/>
              <a:t>Problem Solving Philosophy</a:t>
            </a:r>
            <a:endParaRPr lang="en-US" dirty="0"/>
          </a:p>
        </p:txBody>
      </p:sp>
      <p:sp>
        <p:nvSpPr>
          <p:cNvPr id="3" name="Content Placeholder 2"/>
          <p:cNvSpPr>
            <a:spLocks noGrp="1"/>
          </p:cNvSpPr>
          <p:nvPr>
            <p:ph idx="1"/>
          </p:nvPr>
        </p:nvSpPr>
        <p:spPr>
          <a:xfrm>
            <a:off x="438598" y="838200"/>
            <a:ext cx="8188515" cy="1414502"/>
          </a:xfrm>
        </p:spPr>
        <p:txBody>
          <a:bodyPr/>
          <a:lstStyle/>
          <a:p>
            <a:r>
              <a:rPr lang="en-US" sz="2000" dirty="0" smtClean="0"/>
              <a:t>Previously, pedagogical changes/rewrites amounts to completely rewriting the software.</a:t>
            </a:r>
            <a:endParaRPr lang="en-US" sz="1600" dirty="0" smtClean="0"/>
          </a:p>
          <a:p>
            <a:r>
              <a:rPr lang="en-US" sz="2000" dirty="0" smtClean="0"/>
              <a:t>The instructors can adapt the coach solving structure using the graphical interface to fit the needs of their own course.</a:t>
            </a:r>
          </a:p>
        </p:txBody>
      </p:sp>
      <p:grpSp>
        <p:nvGrpSpPr>
          <p:cNvPr id="14" name="Group 13"/>
          <p:cNvGrpSpPr/>
          <p:nvPr/>
        </p:nvGrpSpPr>
        <p:grpSpPr>
          <a:xfrm>
            <a:off x="0" y="2209800"/>
            <a:ext cx="9144000" cy="3767573"/>
            <a:chOff x="0" y="2209800"/>
            <a:chExt cx="9144000" cy="3767573"/>
          </a:xfrm>
        </p:grpSpPr>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09800"/>
              <a:ext cx="9144000" cy="3767573"/>
            </a:xfrm>
            <a:prstGeom prst="rect">
              <a:avLst/>
            </a:prstGeom>
          </p:spPr>
        </p:pic>
        <p:grpSp>
          <p:nvGrpSpPr>
            <p:cNvPr id="21" name="Group 20"/>
            <p:cNvGrpSpPr/>
            <p:nvPr/>
          </p:nvGrpSpPr>
          <p:grpSpPr>
            <a:xfrm>
              <a:off x="1142999" y="2895600"/>
              <a:ext cx="7583566" cy="2969294"/>
              <a:chOff x="27272738" y="17417404"/>
              <a:chExt cx="10390833" cy="4068460"/>
            </a:xfrm>
          </p:grpSpPr>
          <p:grpSp>
            <p:nvGrpSpPr>
              <p:cNvPr id="22" name="Group 21"/>
              <p:cNvGrpSpPr/>
              <p:nvPr/>
            </p:nvGrpSpPr>
            <p:grpSpPr>
              <a:xfrm>
                <a:off x="27272738" y="18252666"/>
                <a:ext cx="4360272" cy="3233198"/>
                <a:chOff x="-198273" y="15457298"/>
                <a:chExt cx="4360272" cy="3233198"/>
              </a:xfrm>
            </p:grpSpPr>
            <p:sp>
              <p:nvSpPr>
                <p:cNvPr id="32" name="Rounded Rectangle 31"/>
                <p:cNvSpPr/>
                <p:nvPr/>
              </p:nvSpPr>
              <p:spPr>
                <a:xfrm>
                  <a:off x="-198273" y="17529731"/>
                  <a:ext cx="4228719" cy="1160765"/>
                </a:xfrm>
                <a:prstGeom prst="roundRect">
                  <a:avLst/>
                </a:prstGeom>
                <a:gradFill>
                  <a:gsLst>
                    <a:gs pos="0">
                      <a:srgbClr val="9CACE3"/>
                    </a:gs>
                    <a:gs pos="0">
                      <a:srgbClr val="A10000"/>
                    </a:gs>
                    <a:gs pos="100000">
                      <a:srgbClr val="FF00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0" fontAlgn="base" hangingPunct="0">
                    <a:spcBef>
                      <a:spcPct val="0"/>
                    </a:spcBef>
                    <a:spcAft>
                      <a:spcPct val="0"/>
                    </a:spcAft>
                  </a:pPr>
                  <a:endParaRPr lang="en-US" sz="2400">
                    <a:solidFill>
                      <a:srgbClr val="FFFFFF"/>
                    </a:solidFill>
                  </a:endParaRPr>
                </a:p>
              </p:txBody>
            </p:sp>
            <p:sp>
              <p:nvSpPr>
                <p:cNvPr id="33" name="TextBox 32"/>
                <p:cNvSpPr txBox="1"/>
                <p:nvPr/>
              </p:nvSpPr>
              <p:spPr>
                <a:xfrm>
                  <a:off x="-198273" y="17529731"/>
                  <a:ext cx="4360272" cy="1154831"/>
                </a:xfrm>
                <a:prstGeom prst="rect">
                  <a:avLst/>
                </a:prstGeom>
                <a:noFill/>
              </p:spPr>
              <p:txBody>
                <a:bodyPr wrap="square" lIns="103163" tIns="51581" rIns="103163" bIns="51581" rtlCol="0">
                  <a:spAutoFit/>
                </a:bodyPr>
                <a:lstStyle/>
                <a:p>
                  <a:pPr defTabSz="914400" eaLnBrk="0" fontAlgn="base" hangingPunct="0">
                    <a:spcBef>
                      <a:spcPct val="0"/>
                    </a:spcBef>
                    <a:spcAft>
                      <a:spcPct val="0"/>
                    </a:spcAft>
                  </a:pPr>
                  <a:r>
                    <a:rPr lang="en-US" sz="1600" dirty="0" smtClean="0">
                      <a:solidFill>
                        <a:srgbClr val="FFFF00"/>
                      </a:solidFill>
                      <a:cs typeface="Arial"/>
                    </a:rPr>
                    <a:t>“Children” elements are only unlocked for the student with correct responses to questions.</a:t>
                  </a:r>
                  <a:endParaRPr lang="en-US" sz="1600" dirty="0" smtClean="0">
                    <a:solidFill>
                      <a:srgbClr val="FFC000"/>
                    </a:solidFill>
                    <a:cs typeface="Arial"/>
                  </a:endParaRPr>
                </a:p>
              </p:txBody>
            </p:sp>
            <p:cxnSp>
              <p:nvCxnSpPr>
                <p:cNvPr id="34" name="Straight Arrow Connector 33"/>
                <p:cNvCxnSpPr/>
                <p:nvPr/>
              </p:nvCxnSpPr>
              <p:spPr>
                <a:xfrm flipH="1" flipV="1">
                  <a:off x="584571" y="15457298"/>
                  <a:ext cx="1023724" cy="2072432"/>
                </a:xfrm>
                <a:prstGeom prst="straightConnector1">
                  <a:avLst/>
                </a:prstGeom>
                <a:ln w="57150">
                  <a:solidFill>
                    <a:srgbClr val="C00000"/>
                  </a:solidFill>
                  <a:tailEnd type="arrow"/>
                </a:ln>
              </p:spPr>
              <p:style>
                <a:lnRef idx="2">
                  <a:schemeClr val="accent1"/>
                </a:lnRef>
                <a:fillRef idx="0">
                  <a:schemeClr val="accent1"/>
                </a:fillRef>
                <a:effectRef idx="1">
                  <a:schemeClr val="accent1"/>
                </a:effectRef>
                <a:fontRef idx="minor">
                  <a:schemeClr val="tx1"/>
                </a:fontRef>
              </p:style>
            </p:cxnSp>
          </p:grpSp>
          <p:grpSp>
            <p:nvGrpSpPr>
              <p:cNvPr id="23" name="Group 22"/>
              <p:cNvGrpSpPr/>
              <p:nvPr/>
            </p:nvGrpSpPr>
            <p:grpSpPr>
              <a:xfrm>
                <a:off x="27690367" y="17417404"/>
                <a:ext cx="6390420" cy="2001416"/>
                <a:chOff x="-374985" y="19669150"/>
                <a:chExt cx="6390420" cy="2001416"/>
              </a:xfrm>
            </p:grpSpPr>
            <p:sp>
              <p:nvSpPr>
                <p:cNvPr id="29" name="Rounded Rectangle 28"/>
                <p:cNvSpPr/>
                <p:nvPr/>
              </p:nvSpPr>
              <p:spPr>
                <a:xfrm>
                  <a:off x="2234444" y="20515735"/>
                  <a:ext cx="3585355" cy="1104783"/>
                </a:xfrm>
                <a:prstGeom prst="roundRect">
                  <a:avLst/>
                </a:prstGeom>
                <a:gradFill>
                  <a:gsLst>
                    <a:gs pos="0">
                      <a:srgbClr val="9CACE3"/>
                    </a:gs>
                    <a:gs pos="0">
                      <a:srgbClr val="A10000"/>
                    </a:gs>
                    <a:gs pos="100000">
                      <a:srgbClr val="FF00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0" fontAlgn="base" hangingPunct="0">
                    <a:spcBef>
                      <a:spcPct val="0"/>
                    </a:spcBef>
                    <a:spcAft>
                      <a:spcPct val="0"/>
                    </a:spcAft>
                  </a:pPr>
                  <a:endParaRPr lang="en-US" sz="2400">
                    <a:solidFill>
                      <a:srgbClr val="FFFFFF"/>
                    </a:solidFill>
                  </a:endParaRPr>
                </a:p>
              </p:txBody>
            </p:sp>
            <p:sp>
              <p:nvSpPr>
                <p:cNvPr id="30" name="TextBox 29"/>
                <p:cNvSpPr txBox="1"/>
                <p:nvPr/>
              </p:nvSpPr>
              <p:spPr>
                <a:xfrm>
                  <a:off x="2234445" y="20515735"/>
                  <a:ext cx="3780990" cy="1154831"/>
                </a:xfrm>
                <a:prstGeom prst="rect">
                  <a:avLst/>
                </a:prstGeom>
                <a:noFill/>
              </p:spPr>
              <p:txBody>
                <a:bodyPr wrap="square" lIns="103163" tIns="51581" rIns="103163" bIns="51581" rtlCol="0">
                  <a:spAutoFit/>
                </a:bodyPr>
                <a:lstStyle/>
                <a:p>
                  <a:pPr defTabSz="914400" eaLnBrk="0" fontAlgn="base" hangingPunct="0">
                    <a:spcBef>
                      <a:spcPct val="0"/>
                    </a:spcBef>
                    <a:spcAft>
                      <a:spcPct val="0"/>
                    </a:spcAft>
                  </a:pPr>
                  <a:r>
                    <a:rPr lang="en-US" sz="1600" dirty="0" smtClean="0">
                      <a:solidFill>
                        <a:srgbClr val="FFFF00"/>
                      </a:solidFill>
                      <a:cs typeface="Arial"/>
                    </a:rPr>
                    <a:t>Users navigate to different “parent” elements at any time through this menu.</a:t>
                  </a:r>
                  <a:endParaRPr lang="en-US" sz="1600" dirty="0" smtClean="0">
                    <a:solidFill>
                      <a:srgbClr val="FFC000"/>
                    </a:solidFill>
                    <a:cs typeface="Arial"/>
                  </a:endParaRPr>
                </a:p>
              </p:txBody>
            </p:sp>
            <p:cxnSp>
              <p:nvCxnSpPr>
                <p:cNvPr id="31" name="Straight Arrow Connector 30"/>
                <p:cNvCxnSpPr>
                  <a:stCxn id="30" idx="1"/>
                </p:cNvCxnSpPr>
                <p:nvPr/>
              </p:nvCxnSpPr>
              <p:spPr>
                <a:xfrm flipH="1" flipV="1">
                  <a:off x="-374985" y="19669150"/>
                  <a:ext cx="2609429" cy="1424001"/>
                </a:xfrm>
                <a:prstGeom prst="straightConnector1">
                  <a:avLst/>
                </a:prstGeom>
                <a:ln w="57150">
                  <a:solidFill>
                    <a:srgbClr val="C00000"/>
                  </a:solidFill>
                  <a:tailEnd type="arrow"/>
                </a:ln>
              </p:spPr>
              <p:style>
                <a:lnRef idx="2">
                  <a:schemeClr val="accent1"/>
                </a:lnRef>
                <a:fillRef idx="0">
                  <a:schemeClr val="accent1"/>
                </a:fillRef>
                <a:effectRef idx="1">
                  <a:schemeClr val="accent1"/>
                </a:effectRef>
                <a:fontRef idx="minor">
                  <a:schemeClr val="tx1"/>
                </a:fontRef>
              </p:style>
            </p:cxnSp>
          </p:grpSp>
          <p:grpSp>
            <p:nvGrpSpPr>
              <p:cNvPr id="25" name="Group 24"/>
              <p:cNvGrpSpPr/>
              <p:nvPr/>
            </p:nvGrpSpPr>
            <p:grpSpPr>
              <a:xfrm>
                <a:off x="34685674" y="18024635"/>
                <a:ext cx="2977897" cy="2140284"/>
                <a:chOff x="519368" y="20266061"/>
                <a:chExt cx="2977897" cy="2140284"/>
              </a:xfrm>
            </p:grpSpPr>
            <p:sp>
              <p:nvSpPr>
                <p:cNvPr id="26" name="Rounded Rectangle 25"/>
                <p:cNvSpPr/>
                <p:nvPr/>
              </p:nvSpPr>
              <p:spPr>
                <a:xfrm>
                  <a:off x="519368" y="20930271"/>
                  <a:ext cx="2802934" cy="1459949"/>
                </a:xfrm>
                <a:prstGeom prst="roundRect">
                  <a:avLst/>
                </a:prstGeom>
                <a:gradFill>
                  <a:gsLst>
                    <a:gs pos="0">
                      <a:srgbClr val="9CACE3"/>
                    </a:gs>
                    <a:gs pos="0">
                      <a:srgbClr val="A10000"/>
                    </a:gs>
                    <a:gs pos="100000">
                      <a:srgbClr val="FF00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0" fontAlgn="base" hangingPunct="0">
                    <a:spcBef>
                      <a:spcPct val="0"/>
                    </a:spcBef>
                    <a:spcAft>
                      <a:spcPct val="0"/>
                    </a:spcAft>
                  </a:pPr>
                  <a:endParaRPr lang="en-US" sz="2400">
                    <a:solidFill>
                      <a:srgbClr val="FFFFFF"/>
                    </a:solidFill>
                  </a:endParaRPr>
                </a:p>
              </p:txBody>
            </p:sp>
            <p:sp>
              <p:nvSpPr>
                <p:cNvPr id="27" name="TextBox 26"/>
                <p:cNvSpPr txBox="1"/>
                <p:nvPr/>
              </p:nvSpPr>
              <p:spPr>
                <a:xfrm>
                  <a:off x="519368" y="20914147"/>
                  <a:ext cx="2977897" cy="1492198"/>
                </a:xfrm>
                <a:prstGeom prst="rect">
                  <a:avLst/>
                </a:prstGeom>
                <a:noFill/>
              </p:spPr>
              <p:txBody>
                <a:bodyPr wrap="square" lIns="103163" tIns="51581" rIns="103163" bIns="51581" rtlCol="0">
                  <a:spAutoFit/>
                </a:bodyPr>
                <a:lstStyle/>
                <a:p>
                  <a:pPr defTabSz="914400" eaLnBrk="0" fontAlgn="base" hangingPunct="0">
                    <a:spcBef>
                      <a:spcPct val="0"/>
                    </a:spcBef>
                    <a:spcAft>
                      <a:spcPct val="0"/>
                    </a:spcAft>
                  </a:pPr>
                  <a:r>
                    <a:rPr lang="en-US" sz="1600" dirty="0" smtClean="0">
                      <a:solidFill>
                        <a:srgbClr val="FFFF00"/>
                      </a:solidFill>
                      <a:cs typeface="Arial"/>
                    </a:rPr>
                    <a:t>“Primitive” elements are unlocked for the student after correct responses.</a:t>
                  </a:r>
                  <a:endParaRPr lang="en-US" sz="1600" dirty="0" smtClean="0">
                    <a:solidFill>
                      <a:srgbClr val="FFC000"/>
                    </a:solidFill>
                    <a:cs typeface="Arial"/>
                  </a:endParaRPr>
                </a:p>
              </p:txBody>
            </p:sp>
            <p:cxnSp>
              <p:nvCxnSpPr>
                <p:cNvPr id="28" name="Straight Arrow Connector 27"/>
                <p:cNvCxnSpPr/>
                <p:nvPr/>
              </p:nvCxnSpPr>
              <p:spPr>
                <a:xfrm flipV="1">
                  <a:off x="1920835" y="20266061"/>
                  <a:ext cx="380824" cy="832712"/>
                </a:xfrm>
                <a:prstGeom prst="straightConnector1">
                  <a:avLst/>
                </a:prstGeom>
                <a:ln w="57150">
                  <a:solidFill>
                    <a:srgbClr val="C00000"/>
                  </a:solidFill>
                  <a:tailEnd type="arrow"/>
                </a:ln>
              </p:spPr>
              <p:style>
                <a:lnRef idx="2">
                  <a:schemeClr val="accent1"/>
                </a:lnRef>
                <a:fillRef idx="0">
                  <a:schemeClr val="accent1"/>
                </a:fillRef>
                <a:effectRef idx="1">
                  <a:schemeClr val="accent1"/>
                </a:effectRef>
                <a:fontRef idx="minor">
                  <a:schemeClr val="tx1"/>
                </a:fontRef>
              </p:style>
            </p:cxnSp>
          </p:grpSp>
        </p:grpSp>
      </p:grpSp>
    </p:spTree>
    <p:extLst>
      <p:ext uri="{BB962C8B-B14F-4D97-AF65-F5344CB8AC3E}">
        <p14:creationId xmlns:p14="http://schemas.microsoft.com/office/powerpoint/2010/main" val="27961777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a:xfrm>
            <a:off x="685800" y="762000"/>
            <a:ext cx="7772400" cy="5029200"/>
          </a:xfrm>
        </p:spPr>
        <p:txBody>
          <a:bodyPr/>
          <a:lstStyle/>
          <a:p>
            <a:r>
              <a:rPr lang="en-US" dirty="0" smtClean="0"/>
              <a:t>Version 1 coaches had some limitations.</a:t>
            </a:r>
          </a:p>
          <a:p>
            <a:r>
              <a:rPr lang="en-US" dirty="0" smtClean="0"/>
              <a:t>Version 2 is far more versatile.</a:t>
            </a:r>
          </a:p>
          <a:p>
            <a:pPr lvl="1"/>
            <a:r>
              <a:rPr lang="en-US" dirty="0" smtClean="0"/>
              <a:t>Flexible for students with adjusting grain sizes.</a:t>
            </a:r>
          </a:p>
          <a:p>
            <a:pPr lvl="1"/>
            <a:r>
              <a:rPr lang="en-US" dirty="0" smtClean="0"/>
              <a:t>Transparent freedom of choice.</a:t>
            </a:r>
          </a:p>
          <a:p>
            <a:pPr lvl="2"/>
            <a:r>
              <a:rPr lang="en-US" dirty="0" smtClean="0"/>
              <a:t>More human-like coaching</a:t>
            </a:r>
          </a:p>
          <a:p>
            <a:pPr lvl="1"/>
            <a:r>
              <a:rPr lang="en-US" dirty="0" smtClean="0"/>
              <a:t>Adaptable to an instructor’s individual courses.</a:t>
            </a:r>
          </a:p>
          <a:p>
            <a:pPr lvl="1"/>
            <a:endParaRPr lang="en-US" dirty="0" smtClean="0"/>
          </a:p>
          <a:p>
            <a:r>
              <a:rPr lang="en-US" dirty="0" smtClean="0"/>
              <a:t>Future work.</a:t>
            </a:r>
          </a:p>
          <a:p>
            <a:pPr lvl="1"/>
            <a:r>
              <a:rPr lang="en-US" dirty="0" smtClean="0"/>
              <a:t>Develop coaches for calculus based electromagnetism course.</a:t>
            </a:r>
          </a:p>
          <a:p>
            <a:pPr lvl="1"/>
            <a:r>
              <a:rPr lang="en-US" dirty="0" smtClean="0"/>
              <a:t>Explore overall usefulness for the identified populations,</a:t>
            </a:r>
          </a:p>
          <a:p>
            <a:pPr lvl="2"/>
            <a:r>
              <a:rPr lang="en-US" dirty="0" smtClean="0"/>
              <a:t>More in Qing’s talk about the </a:t>
            </a:r>
            <a:r>
              <a:rPr lang="en-US" dirty="0" err="1" smtClean="0"/>
              <a:t>ID’ed</a:t>
            </a:r>
            <a:r>
              <a:rPr lang="en-US" dirty="0" smtClean="0"/>
              <a:t> population.</a:t>
            </a:r>
          </a:p>
          <a:p>
            <a:pPr lvl="1"/>
            <a:r>
              <a:rPr lang="en-US" dirty="0" smtClean="0"/>
              <a:t>A new interface not using Flash (version 3 and beyond) for more general use on tablet computers.</a:t>
            </a:r>
            <a:endParaRPr lang="en-US" dirty="0"/>
          </a:p>
          <a:p>
            <a:endParaRPr lang="en-US" dirty="0"/>
          </a:p>
        </p:txBody>
      </p:sp>
    </p:spTree>
    <p:extLst>
      <p:ext uri="{BB962C8B-B14F-4D97-AF65-F5344CB8AC3E}">
        <p14:creationId xmlns:p14="http://schemas.microsoft.com/office/powerpoint/2010/main" val="26251646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Thanks</a:t>
            </a:r>
            <a:endParaRPr lang="en-US" dirty="0"/>
          </a:p>
        </p:txBody>
      </p:sp>
      <p:sp>
        <p:nvSpPr>
          <p:cNvPr id="3" name="Content Placeholder 2"/>
          <p:cNvSpPr>
            <a:spLocks noGrp="1"/>
          </p:cNvSpPr>
          <p:nvPr>
            <p:ph idx="1"/>
          </p:nvPr>
        </p:nvSpPr>
        <p:spPr>
          <a:xfrm>
            <a:off x="228600" y="4343400"/>
            <a:ext cx="6705600" cy="1474470"/>
          </a:xfrm>
        </p:spPr>
        <p:txBody>
          <a:bodyPr/>
          <a:lstStyle/>
          <a:p>
            <a:r>
              <a:rPr lang="en-US" dirty="0" smtClean="0"/>
              <a:t>Supported in part by National Science Foundation, DUE-1226197 and the University of MN</a:t>
            </a:r>
            <a:endParaRPr lang="en-US" dirty="0"/>
          </a:p>
        </p:txBody>
      </p:sp>
      <p:pic>
        <p:nvPicPr>
          <p:cNvPr id="4" name="Picture 3"/>
          <p:cNvPicPr>
            <a:picLocks noChangeAspect="1"/>
          </p:cNvPicPr>
          <p:nvPr/>
        </p:nvPicPr>
        <p:blipFill>
          <a:blip r:embed="rId2"/>
          <a:stretch>
            <a:fillRect/>
          </a:stretch>
        </p:blipFill>
        <p:spPr>
          <a:xfrm>
            <a:off x="6934200" y="3886200"/>
            <a:ext cx="1856525" cy="1931670"/>
          </a:xfrm>
          <a:prstGeom prst="rect">
            <a:avLst/>
          </a:prstGeom>
        </p:spPr>
      </p:pic>
      <p:sp>
        <p:nvSpPr>
          <p:cNvPr id="5" name="Content Placeholder 2"/>
          <p:cNvSpPr txBox="1">
            <a:spLocks/>
          </p:cNvSpPr>
          <p:nvPr/>
        </p:nvSpPr>
        <p:spPr bwMode="auto">
          <a:xfrm>
            <a:off x="533400" y="1458686"/>
            <a:ext cx="8077200" cy="21227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7A0019"/>
              </a:buClr>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7A0019"/>
              </a:buClr>
              <a:buChar char="–"/>
              <a:defRPr sz="2800">
                <a:solidFill>
                  <a:schemeClr val="tx1"/>
                </a:solidFill>
                <a:latin typeface="+mn-lt"/>
                <a:ea typeface="+mn-ea"/>
              </a:defRPr>
            </a:lvl2pPr>
            <a:lvl3pPr marL="1143000" indent="-228600" algn="l" rtl="0" eaLnBrk="1" fontAlgn="base" hangingPunct="1">
              <a:spcBef>
                <a:spcPct val="20000"/>
              </a:spcBef>
              <a:spcAft>
                <a:spcPct val="0"/>
              </a:spcAft>
              <a:buClr>
                <a:srgbClr val="7A0019"/>
              </a:buClr>
              <a:buChar char="•"/>
              <a:defRPr sz="2400">
                <a:solidFill>
                  <a:schemeClr val="tx1"/>
                </a:solidFill>
                <a:latin typeface="+mn-lt"/>
                <a:ea typeface="+mn-ea"/>
              </a:defRPr>
            </a:lvl3pPr>
            <a:lvl4pPr marL="1600200" indent="-228600" algn="l" rtl="0" eaLnBrk="1" fontAlgn="base" hangingPunct="1">
              <a:spcBef>
                <a:spcPct val="20000"/>
              </a:spcBef>
              <a:spcAft>
                <a:spcPct val="0"/>
              </a:spcAft>
              <a:buClr>
                <a:srgbClr val="7A0019"/>
              </a:buClr>
              <a:buChar char="–"/>
              <a:defRPr sz="2000">
                <a:solidFill>
                  <a:schemeClr val="tx1"/>
                </a:solidFill>
                <a:latin typeface="+mn-lt"/>
                <a:ea typeface="+mn-ea"/>
              </a:defRPr>
            </a:lvl4pPr>
            <a:lvl5pPr marL="2057400" indent="-228600" algn="l" rtl="0" eaLnBrk="1" fontAlgn="base" hangingPunct="1">
              <a:spcBef>
                <a:spcPct val="20000"/>
              </a:spcBef>
              <a:spcAft>
                <a:spcPct val="0"/>
              </a:spcAft>
              <a:buClr>
                <a:srgbClr val="7A0019"/>
              </a:buClr>
              <a:buChar char="»"/>
              <a:defRPr sz="2000">
                <a:solidFill>
                  <a:schemeClr val="tx1"/>
                </a:solidFill>
                <a:latin typeface="+mn-lt"/>
                <a:ea typeface="+mn-ea"/>
              </a:defRPr>
            </a:lvl5pPr>
            <a:lvl6pPr marL="2514600" indent="-228600" algn="l" rtl="0" eaLnBrk="1" fontAlgn="base" hangingPunct="1">
              <a:spcBef>
                <a:spcPct val="20000"/>
              </a:spcBef>
              <a:spcAft>
                <a:spcPct val="0"/>
              </a:spcAft>
              <a:buClr>
                <a:srgbClr val="7A0019"/>
              </a:buClr>
              <a:buChar char="»"/>
              <a:defRPr sz="2000">
                <a:solidFill>
                  <a:schemeClr val="tx1"/>
                </a:solidFill>
                <a:latin typeface="+mn-lt"/>
                <a:ea typeface="+mn-ea"/>
              </a:defRPr>
            </a:lvl6pPr>
            <a:lvl7pPr marL="2971800" indent="-228600" algn="l" rtl="0" eaLnBrk="1" fontAlgn="base" hangingPunct="1">
              <a:spcBef>
                <a:spcPct val="20000"/>
              </a:spcBef>
              <a:spcAft>
                <a:spcPct val="0"/>
              </a:spcAft>
              <a:buClr>
                <a:srgbClr val="7A0019"/>
              </a:buClr>
              <a:buChar char="»"/>
              <a:defRPr sz="2000">
                <a:solidFill>
                  <a:schemeClr val="tx1"/>
                </a:solidFill>
                <a:latin typeface="+mn-lt"/>
                <a:ea typeface="+mn-ea"/>
              </a:defRPr>
            </a:lvl7pPr>
            <a:lvl8pPr marL="3429000" indent="-228600" algn="l" rtl="0" eaLnBrk="1" fontAlgn="base" hangingPunct="1">
              <a:spcBef>
                <a:spcPct val="20000"/>
              </a:spcBef>
              <a:spcAft>
                <a:spcPct val="0"/>
              </a:spcAft>
              <a:buClr>
                <a:srgbClr val="7A0019"/>
              </a:buClr>
              <a:buChar char="»"/>
              <a:defRPr sz="2000">
                <a:solidFill>
                  <a:schemeClr val="tx1"/>
                </a:solidFill>
                <a:latin typeface="+mn-lt"/>
                <a:ea typeface="+mn-ea"/>
              </a:defRPr>
            </a:lvl8pPr>
            <a:lvl9pPr marL="3886200" indent="-228600" algn="l" rtl="0" eaLnBrk="1" fontAlgn="base" hangingPunct="1">
              <a:spcBef>
                <a:spcPct val="20000"/>
              </a:spcBef>
              <a:spcAft>
                <a:spcPct val="0"/>
              </a:spcAft>
              <a:buClr>
                <a:srgbClr val="7A0019"/>
              </a:buClr>
              <a:buChar char="»"/>
              <a:defRPr sz="2000">
                <a:solidFill>
                  <a:schemeClr val="tx1"/>
                </a:solidFill>
                <a:latin typeface="+mn-lt"/>
                <a:ea typeface="+mn-ea"/>
              </a:defRPr>
            </a:lvl9pPr>
          </a:lstStyle>
          <a:p>
            <a:pPr defTabSz="914400"/>
            <a:r>
              <a:rPr lang="en-US" kern="0" dirty="0" smtClean="0">
                <a:solidFill>
                  <a:srgbClr val="000000"/>
                </a:solidFill>
              </a:rPr>
              <a:t>For a demonstration of portions of the new version of the online coaches, visit the Wednesday poster session, poster number </a:t>
            </a:r>
            <a:r>
              <a:rPr lang="en-US" dirty="0" smtClean="0">
                <a:solidFill>
                  <a:srgbClr val="000000"/>
                </a:solidFill>
              </a:rPr>
              <a:t>PST2C10.</a:t>
            </a:r>
          </a:p>
          <a:p>
            <a:pPr lvl="1" defTabSz="914400"/>
            <a:r>
              <a:rPr lang="en-US" kern="0" dirty="0" smtClean="0">
                <a:solidFill>
                  <a:srgbClr val="000000"/>
                </a:solidFill>
              </a:rPr>
              <a:t>Qing’s poster on usage data is PST2C14</a:t>
            </a:r>
            <a:endParaRPr lang="en-US" kern="0" dirty="0">
              <a:solidFill>
                <a:srgbClr val="000000"/>
              </a:solidFill>
            </a:endParaRPr>
          </a:p>
        </p:txBody>
      </p:sp>
    </p:spTree>
    <p:extLst>
      <p:ext uri="{BB962C8B-B14F-4D97-AF65-F5344CB8AC3E}">
        <p14:creationId xmlns:p14="http://schemas.microsoft.com/office/powerpoint/2010/main" val="28006398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useBgFill="1">
        <p:nvSpPr>
          <p:cNvPr id="2" name="Title 1"/>
          <p:cNvSpPr>
            <a:spLocks noGrp="1"/>
          </p:cNvSpPr>
          <p:nvPr>
            <p:ph type="title"/>
          </p:nvPr>
        </p:nvSpPr>
        <p:spPr>
          <a:xfrm>
            <a:off x="228600" y="0"/>
            <a:ext cx="8686800" cy="1143000"/>
          </a:xfrm>
        </p:spPr>
        <p:txBody>
          <a:bodyPr/>
          <a:lstStyle/>
          <a:p>
            <a:r>
              <a:rPr lang="en-US" dirty="0" smtClean="0"/>
              <a:t>General Coach Design</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815" y="838200"/>
            <a:ext cx="7357543" cy="5056731"/>
          </a:xfrm>
          <a:prstGeom prst="rect">
            <a:avLst/>
          </a:prstGeom>
        </p:spPr>
      </p:pic>
      <p:sp>
        <p:nvSpPr>
          <p:cNvPr id="5" name="Content Placeholder 2"/>
          <p:cNvSpPr>
            <a:spLocks noGrp="1"/>
          </p:cNvSpPr>
          <p:nvPr>
            <p:ph idx="1"/>
          </p:nvPr>
        </p:nvSpPr>
        <p:spPr>
          <a:xfrm>
            <a:off x="4038600" y="838200"/>
            <a:ext cx="5105400" cy="2819400"/>
          </a:xfrm>
        </p:spPr>
        <p:txBody>
          <a:bodyPr/>
          <a:lstStyle/>
          <a:p>
            <a:r>
              <a:rPr lang="en-US" dirty="0" smtClean="0"/>
              <a:t>Our coaches follow the Minnesota model for problem solving.</a:t>
            </a:r>
          </a:p>
          <a:p>
            <a:pPr lvl="1"/>
            <a:r>
              <a:rPr lang="en-US" dirty="0" smtClean="0"/>
              <a:t>Pictured is just the “focus” part of the process.</a:t>
            </a:r>
          </a:p>
          <a:p>
            <a:pPr lvl="1"/>
            <a:r>
              <a:rPr lang="en-US" dirty="0" smtClean="0"/>
              <a:t>Other instructors are not locked to this model and may adjust coaches how they see fit.</a:t>
            </a:r>
            <a:endParaRPr lang="en-US" dirty="0"/>
          </a:p>
        </p:txBody>
      </p:sp>
    </p:spTree>
    <p:extLst>
      <p:ext uri="{BB962C8B-B14F-4D97-AF65-F5344CB8AC3E}">
        <p14:creationId xmlns:p14="http://schemas.microsoft.com/office/powerpoint/2010/main" val="11073243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09600" y="14514"/>
            <a:ext cx="7772400" cy="1143000"/>
          </a:xfrm>
        </p:spPr>
        <p:txBody>
          <a:bodyPr/>
          <a:lstStyle/>
          <a:p>
            <a:r>
              <a:rPr lang="en-US" dirty="0" smtClean="0"/>
              <a:t>Program Design</a:t>
            </a:r>
            <a:endParaRPr lang="en-US" dirty="0"/>
          </a:p>
        </p:txBody>
      </p:sp>
      <p:sp>
        <p:nvSpPr>
          <p:cNvPr id="6147" name="Rectangle 3"/>
          <p:cNvSpPr>
            <a:spLocks noGrp="1" noChangeArrowheads="1"/>
          </p:cNvSpPr>
          <p:nvPr>
            <p:ph type="body" idx="1"/>
          </p:nvPr>
        </p:nvSpPr>
        <p:spPr>
          <a:xfrm>
            <a:off x="744338" y="3446714"/>
            <a:ext cx="7772400" cy="2573086"/>
          </a:xfrm>
        </p:spPr>
        <p:txBody>
          <a:bodyPr/>
          <a:lstStyle/>
          <a:p>
            <a:r>
              <a:rPr lang="en-US" sz="2000" dirty="0" smtClean="0"/>
              <a:t>Version 1 required programming knowledge.</a:t>
            </a:r>
          </a:p>
          <a:p>
            <a:pPr lvl="1"/>
            <a:r>
              <a:rPr lang="en-US" sz="1600" dirty="0" smtClean="0"/>
              <a:t>Difficult editing or changing of existing coaches.</a:t>
            </a:r>
          </a:p>
          <a:p>
            <a:pPr lvl="1"/>
            <a:endParaRPr lang="en-US" sz="1600" dirty="0"/>
          </a:p>
          <a:p>
            <a:r>
              <a:rPr lang="en-US" sz="2000" dirty="0" smtClean="0"/>
              <a:t>New graphical user interface (GUI) designed to construct coaches.</a:t>
            </a:r>
          </a:p>
          <a:p>
            <a:pPr lvl="1"/>
            <a:r>
              <a:rPr lang="en-US" sz="1600" dirty="0" smtClean="0"/>
              <a:t>Backend data stored in SQL database and accessed through Java web server.  (Free software)</a:t>
            </a:r>
          </a:p>
          <a:p>
            <a:pPr lvl="1"/>
            <a:r>
              <a:rPr lang="en-US" sz="1600" dirty="0" smtClean="0"/>
              <a:t>Clients access the java client through Adobe Flash. (Free software)</a:t>
            </a:r>
            <a:endParaRPr lang="en-US" sz="1600" dirty="0"/>
          </a:p>
        </p:txBody>
      </p:sp>
      <p:grpSp>
        <p:nvGrpSpPr>
          <p:cNvPr id="4" name="Group 3"/>
          <p:cNvGrpSpPr/>
          <p:nvPr/>
        </p:nvGrpSpPr>
        <p:grpSpPr>
          <a:xfrm>
            <a:off x="1540352" y="863472"/>
            <a:ext cx="5902764" cy="2633609"/>
            <a:chOff x="-31789" y="23182432"/>
            <a:chExt cx="12843538" cy="5730340"/>
          </a:xfrm>
        </p:grpSpPr>
        <p:pic>
          <p:nvPicPr>
            <p:cNvPr id="5" name="Picture 2" descr="http://cartaslinux.files.wordpress.com/2011/10/web_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43916" y="24663615"/>
              <a:ext cx="2533434" cy="302715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1789" y="25191719"/>
              <a:ext cx="3150198" cy="1833879"/>
            </a:xfrm>
            <a:prstGeom prst="rect">
              <a:avLst/>
            </a:prstGeom>
            <a:noFill/>
          </p:spPr>
          <p:txBody>
            <a:bodyPr wrap="square" lIns="103163" tIns="51581" rIns="103163" bIns="51581" rtlCol="0">
              <a:spAutoFit/>
            </a:bodyPr>
            <a:lstStyle/>
            <a:p>
              <a:pPr defTabSz="914400" eaLnBrk="0" fontAlgn="base" hangingPunct="0">
                <a:spcBef>
                  <a:spcPct val="0"/>
                </a:spcBef>
                <a:spcAft>
                  <a:spcPct val="0"/>
                </a:spcAft>
              </a:pPr>
              <a:r>
                <a:rPr lang="en-US" sz="1200" dirty="0" smtClean="0">
                  <a:solidFill>
                    <a:srgbClr val="141413"/>
                  </a:solidFill>
                  <a:cs typeface="Arial"/>
                </a:rPr>
                <a:t>Java Web server</a:t>
              </a:r>
            </a:p>
            <a:p>
              <a:pPr defTabSz="914400" eaLnBrk="0" fontAlgn="base" hangingPunct="0">
                <a:spcBef>
                  <a:spcPct val="0"/>
                </a:spcBef>
                <a:spcAft>
                  <a:spcPct val="0"/>
                </a:spcAft>
              </a:pPr>
              <a:r>
                <a:rPr lang="en-US" sz="1200" dirty="0" smtClean="0">
                  <a:solidFill>
                    <a:srgbClr val="141413"/>
                  </a:solidFill>
                  <a:cs typeface="Arial"/>
                </a:rPr>
                <a:t>   Apache Tomcat</a:t>
              </a:r>
            </a:p>
            <a:p>
              <a:pPr defTabSz="914400" eaLnBrk="0" fontAlgn="base" hangingPunct="0">
                <a:spcBef>
                  <a:spcPct val="0"/>
                </a:spcBef>
                <a:spcAft>
                  <a:spcPct val="0"/>
                </a:spcAft>
              </a:pPr>
              <a:endParaRPr lang="en-US" sz="1200" dirty="0">
                <a:solidFill>
                  <a:srgbClr val="141413"/>
                </a:solidFill>
                <a:cs typeface="Arial"/>
              </a:endParaRPr>
            </a:p>
            <a:p>
              <a:pPr defTabSz="914400" eaLnBrk="0" fontAlgn="base" hangingPunct="0">
                <a:spcBef>
                  <a:spcPct val="0"/>
                </a:spcBef>
                <a:spcAft>
                  <a:spcPct val="0"/>
                </a:spcAft>
              </a:pPr>
              <a:r>
                <a:rPr lang="en-US" sz="1200" dirty="0" smtClean="0">
                  <a:solidFill>
                    <a:srgbClr val="141413"/>
                  </a:solidFill>
                  <a:cs typeface="Arial"/>
                </a:rPr>
                <a:t>MySQL database</a:t>
              </a:r>
            </a:p>
          </p:txBody>
        </p:sp>
        <p:sp>
          <p:nvSpPr>
            <p:cNvPr id="7" name="TextBox 6"/>
            <p:cNvSpPr txBox="1"/>
            <p:nvPr/>
          </p:nvSpPr>
          <p:spPr>
            <a:xfrm>
              <a:off x="3076570" y="24128557"/>
              <a:ext cx="2407881" cy="588894"/>
            </a:xfrm>
            <a:prstGeom prst="rect">
              <a:avLst/>
            </a:prstGeom>
            <a:noFill/>
          </p:spPr>
          <p:txBody>
            <a:bodyPr wrap="square" lIns="103163" tIns="51581" rIns="103163" bIns="51581" rtlCol="0">
              <a:spAutoFit/>
            </a:bodyPr>
            <a:lstStyle/>
            <a:p>
              <a:pPr defTabSz="914400" eaLnBrk="0" fontAlgn="base" hangingPunct="0">
                <a:spcBef>
                  <a:spcPct val="0"/>
                </a:spcBef>
                <a:spcAft>
                  <a:spcPct val="0"/>
                </a:spcAft>
              </a:pPr>
              <a:r>
                <a:rPr lang="en-US" sz="1200" b="1" dirty="0" smtClean="0">
                  <a:solidFill>
                    <a:srgbClr val="141413"/>
                  </a:solidFill>
                  <a:effectLst>
                    <a:outerShdw blurRad="38100" dist="38100" dir="2700000" algn="tl">
                      <a:srgbClr val="000000">
                        <a:alpha val="43137"/>
                      </a:srgbClr>
                    </a:outerShdw>
                  </a:effectLst>
                  <a:cs typeface="Arial"/>
                </a:rPr>
                <a:t>Server Host</a:t>
              </a:r>
            </a:p>
          </p:txBody>
        </p:sp>
        <p:sp>
          <p:nvSpPr>
            <p:cNvPr id="8" name="TextBox 7"/>
            <p:cNvSpPr txBox="1"/>
            <p:nvPr/>
          </p:nvSpPr>
          <p:spPr>
            <a:xfrm>
              <a:off x="8883176" y="23182432"/>
              <a:ext cx="1626809" cy="588894"/>
            </a:xfrm>
            <a:prstGeom prst="rect">
              <a:avLst/>
            </a:prstGeom>
            <a:noFill/>
          </p:spPr>
          <p:txBody>
            <a:bodyPr wrap="square" lIns="103163" tIns="51581" rIns="103163" bIns="51581" rtlCol="0">
              <a:spAutoFit/>
            </a:bodyPr>
            <a:lstStyle/>
            <a:p>
              <a:pPr defTabSz="914400" eaLnBrk="0" fontAlgn="base" hangingPunct="0">
                <a:spcBef>
                  <a:spcPct val="0"/>
                </a:spcBef>
                <a:spcAft>
                  <a:spcPct val="0"/>
                </a:spcAft>
              </a:pPr>
              <a:r>
                <a:rPr lang="en-US" sz="1200" b="1" dirty="0" smtClean="0">
                  <a:solidFill>
                    <a:srgbClr val="141413"/>
                  </a:solidFill>
                  <a:effectLst>
                    <a:outerShdw blurRad="38100" dist="38100" dir="2700000" algn="tl">
                      <a:srgbClr val="000000">
                        <a:alpha val="43137"/>
                      </a:srgbClr>
                    </a:outerShdw>
                  </a:effectLst>
                  <a:cs typeface="Arial"/>
                </a:rPr>
                <a:t>Clients</a:t>
              </a:r>
            </a:p>
          </p:txBody>
        </p:sp>
        <p:pic>
          <p:nvPicPr>
            <p:cNvPr id="9" name="Picture 4" descr="http://www.iconhot.com/icon/png/rrze/720/workstatio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72855" y="23534119"/>
              <a:ext cx="2047944" cy="204794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http://www.iconhot.com/icon/png/rrze/720/workstatio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81685" y="26076503"/>
              <a:ext cx="2047944" cy="204794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http://www.iconhot.com/icon/png/rrze/720/workstatio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59203" y="26864827"/>
              <a:ext cx="2047944" cy="2047945"/>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5955795" y="23583672"/>
              <a:ext cx="2085826" cy="628462"/>
            </a:xfrm>
            <a:prstGeom prst="rect">
              <a:avLst/>
            </a:prstGeom>
            <a:noFill/>
          </p:spPr>
          <p:txBody>
            <a:bodyPr wrap="square" lIns="103163" tIns="51581" rIns="103163" bIns="51581" rtlCol="0">
              <a:spAutoFit/>
            </a:bodyPr>
            <a:lstStyle/>
            <a:p>
              <a:pPr defTabSz="914400" eaLnBrk="0" fontAlgn="base" hangingPunct="0">
                <a:spcBef>
                  <a:spcPct val="0"/>
                </a:spcBef>
                <a:spcAft>
                  <a:spcPct val="0"/>
                </a:spcAft>
              </a:pPr>
              <a:r>
                <a:rPr lang="en-US" sz="1200" dirty="0" smtClean="0">
                  <a:solidFill>
                    <a:srgbClr val="141413"/>
                  </a:solidFill>
                  <a:cs typeface="Arial"/>
                </a:rPr>
                <a:t>Instructor</a:t>
              </a:r>
            </a:p>
          </p:txBody>
        </p:sp>
        <p:sp>
          <p:nvSpPr>
            <p:cNvPr id="13" name="TextBox 12"/>
            <p:cNvSpPr txBox="1"/>
            <p:nvPr/>
          </p:nvSpPr>
          <p:spPr>
            <a:xfrm>
              <a:off x="9578429" y="24396086"/>
              <a:ext cx="3233320" cy="1341911"/>
            </a:xfrm>
            <a:prstGeom prst="rect">
              <a:avLst/>
            </a:prstGeom>
            <a:noFill/>
          </p:spPr>
          <p:txBody>
            <a:bodyPr wrap="square" lIns="103163" tIns="51581" rIns="103163" bIns="51581" rtlCol="0">
              <a:spAutoFit/>
            </a:bodyPr>
            <a:lstStyle/>
            <a:p>
              <a:pPr defTabSz="914400" eaLnBrk="0" fontAlgn="base" hangingPunct="0">
                <a:spcBef>
                  <a:spcPct val="0"/>
                </a:spcBef>
                <a:spcAft>
                  <a:spcPct val="0"/>
                </a:spcAft>
              </a:pPr>
              <a:r>
                <a:rPr lang="en-US" sz="1200" dirty="0" smtClean="0">
                  <a:solidFill>
                    <a:srgbClr val="141413"/>
                  </a:solidFill>
                  <a:cs typeface="Arial"/>
                </a:rPr>
                <a:t>Adobe Flash Player and internet connection</a:t>
              </a:r>
            </a:p>
          </p:txBody>
        </p:sp>
        <p:sp>
          <p:nvSpPr>
            <p:cNvPr id="14" name="TextBox 13"/>
            <p:cNvSpPr txBox="1"/>
            <p:nvPr/>
          </p:nvSpPr>
          <p:spPr>
            <a:xfrm>
              <a:off x="9568279" y="27785707"/>
              <a:ext cx="2082871" cy="628462"/>
            </a:xfrm>
            <a:prstGeom prst="rect">
              <a:avLst/>
            </a:prstGeom>
            <a:noFill/>
          </p:spPr>
          <p:txBody>
            <a:bodyPr wrap="square" lIns="103163" tIns="51581" rIns="103163" bIns="51581" rtlCol="0">
              <a:spAutoFit/>
            </a:bodyPr>
            <a:lstStyle/>
            <a:p>
              <a:pPr defTabSz="914400" eaLnBrk="0" fontAlgn="base" hangingPunct="0">
                <a:spcBef>
                  <a:spcPct val="0"/>
                </a:spcBef>
                <a:spcAft>
                  <a:spcPct val="0"/>
                </a:spcAft>
              </a:pPr>
              <a:r>
                <a:rPr lang="en-US" sz="1200" dirty="0" smtClean="0">
                  <a:solidFill>
                    <a:srgbClr val="141413"/>
                  </a:solidFill>
                  <a:cs typeface="Arial"/>
                </a:rPr>
                <a:t>Students</a:t>
              </a:r>
            </a:p>
          </p:txBody>
        </p:sp>
        <p:cxnSp>
          <p:nvCxnSpPr>
            <p:cNvPr id="15" name="Straight Connector 14"/>
            <p:cNvCxnSpPr/>
            <p:nvPr/>
          </p:nvCxnSpPr>
          <p:spPr>
            <a:xfrm>
              <a:off x="5622892" y="26614447"/>
              <a:ext cx="4818621" cy="0"/>
            </a:xfrm>
            <a:prstGeom prst="line">
              <a:avLst/>
            </a:prstGeom>
            <a:ln w="762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flipV="1">
              <a:off x="5484452" y="24872313"/>
              <a:ext cx="1988403" cy="1204191"/>
            </a:xfrm>
            <a:prstGeom prst="line">
              <a:avLst/>
            </a:prstGeom>
            <a:ln w="762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5468948" y="26990362"/>
              <a:ext cx="2563254" cy="795347"/>
            </a:xfrm>
            <a:prstGeom prst="line">
              <a:avLst/>
            </a:prstGeom>
            <a:ln w="76200">
              <a:solidFill>
                <a:schemeClr val="tx1"/>
              </a:solidFill>
            </a:ln>
          </p:spPr>
          <p:style>
            <a:lnRef idx="2">
              <a:schemeClr val="accent1"/>
            </a:lnRef>
            <a:fillRef idx="0">
              <a:schemeClr val="accent1"/>
            </a:fillRef>
            <a:effectRef idx="1">
              <a:schemeClr val="accent1"/>
            </a:effectRef>
            <a:fontRef idx="minor">
              <a:schemeClr val="tx1"/>
            </a:fontRef>
          </p:style>
        </p:cxnSp>
        <p:pic>
          <p:nvPicPr>
            <p:cNvPr id="18" name="Picture 6" descr="http://www.flocknote.com/sites/flocknote.com/files/pages/padlock.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16708" y="24872313"/>
              <a:ext cx="982001" cy="98200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03430578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304800"/>
            <a:ext cx="8397240" cy="1143000"/>
          </a:xfrm>
        </p:spPr>
        <p:txBody>
          <a:bodyPr/>
          <a:lstStyle/>
          <a:p>
            <a:r>
              <a:rPr lang="en-US" dirty="0" smtClean="0"/>
              <a:t>Program Structure Layout</a:t>
            </a:r>
            <a:endParaRPr lang="en-US" dirty="0"/>
          </a:p>
        </p:txBody>
      </p:sp>
      <p:sp>
        <p:nvSpPr>
          <p:cNvPr id="3" name="Content Placeholder 2"/>
          <p:cNvSpPr>
            <a:spLocks noGrp="1"/>
          </p:cNvSpPr>
          <p:nvPr>
            <p:ph idx="1"/>
          </p:nvPr>
        </p:nvSpPr>
        <p:spPr>
          <a:xfrm>
            <a:off x="228600" y="1447800"/>
            <a:ext cx="8686800" cy="3962400"/>
          </a:xfrm>
        </p:spPr>
        <p:txBody>
          <a:bodyPr/>
          <a:lstStyle/>
          <a:p>
            <a:r>
              <a:rPr lang="en-US" dirty="0" smtClean="0"/>
              <a:t>General terms.</a:t>
            </a:r>
          </a:p>
          <a:p>
            <a:pPr lvl="1"/>
            <a:r>
              <a:rPr lang="en-US" dirty="0" smtClean="0"/>
              <a:t>“Parent” and “Children” elements</a:t>
            </a:r>
          </a:p>
          <a:p>
            <a:pPr lvl="2"/>
            <a:r>
              <a:rPr lang="en-US" dirty="0" smtClean="0"/>
              <a:t>Logic for solving the problems</a:t>
            </a:r>
          </a:p>
          <a:p>
            <a:pPr lvl="1"/>
            <a:r>
              <a:rPr lang="en-US" dirty="0" smtClean="0"/>
              <a:t>“Primitive” elements</a:t>
            </a:r>
          </a:p>
          <a:p>
            <a:pPr lvl="2"/>
            <a:r>
              <a:rPr lang="en-US" dirty="0" smtClean="0"/>
              <a:t>Anything you would naturally write for a paper solution of a physics problem.</a:t>
            </a:r>
          </a:p>
          <a:p>
            <a:pPr lvl="3"/>
            <a:r>
              <a:rPr lang="en-US" dirty="0" smtClean="0"/>
              <a:t>Coordinate system, approach, picture, diagrams, etc.</a:t>
            </a:r>
          </a:p>
          <a:p>
            <a:pPr lvl="3"/>
            <a:endParaRPr lang="en-US" dirty="0" smtClean="0"/>
          </a:p>
          <a:p>
            <a:r>
              <a:rPr lang="en-US" dirty="0" smtClean="0"/>
              <a:t>Students unlock elements by answering questions in the problem solving process.</a:t>
            </a:r>
            <a:endParaRPr lang="en-US" dirty="0"/>
          </a:p>
          <a:p>
            <a:pPr marL="0" indent="0">
              <a:buNone/>
            </a:pPr>
            <a:endParaRPr lang="en-US" dirty="0"/>
          </a:p>
        </p:txBody>
      </p:sp>
    </p:spTree>
    <p:extLst>
      <p:ext uri="{BB962C8B-B14F-4D97-AF65-F5344CB8AC3E}">
        <p14:creationId xmlns:p14="http://schemas.microsoft.com/office/powerpoint/2010/main" val="225284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800000"/>
                </a:solidFill>
              </a:rPr>
              <a:t>Design components</a:t>
            </a:r>
            <a:endParaRPr lang="en-US" dirty="0">
              <a:solidFill>
                <a:srgbClr val="800000"/>
              </a:solidFill>
            </a:endParaRPr>
          </a:p>
        </p:txBody>
      </p:sp>
      <p:sp>
        <p:nvSpPr>
          <p:cNvPr id="3" name="Content Placeholder 2"/>
          <p:cNvSpPr>
            <a:spLocks noGrp="1"/>
          </p:cNvSpPr>
          <p:nvPr>
            <p:ph idx="1"/>
          </p:nvPr>
        </p:nvSpPr>
        <p:spPr>
          <a:xfrm>
            <a:off x="457199" y="1447801"/>
            <a:ext cx="8510237" cy="4373880"/>
          </a:xfrm>
        </p:spPr>
        <p:txBody>
          <a:bodyPr>
            <a:normAutofit fontScale="70000" lnSpcReduction="20000"/>
          </a:bodyPr>
          <a:lstStyle/>
          <a:p>
            <a:r>
              <a:rPr lang="en-US" dirty="0" smtClean="0">
                <a:solidFill>
                  <a:srgbClr val="141413"/>
                </a:solidFill>
                <a:latin typeface="Arial"/>
                <a:cs typeface="Arial"/>
              </a:rPr>
              <a:t>Software Framework: “Intelligent” Tutors</a:t>
            </a:r>
          </a:p>
          <a:p>
            <a:pPr>
              <a:buNone/>
            </a:pPr>
            <a:endParaRPr lang="en-US" dirty="0" smtClean="0">
              <a:solidFill>
                <a:srgbClr val="141413"/>
              </a:solidFill>
              <a:latin typeface="Arial"/>
              <a:cs typeface="Arial"/>
            </a:endParaRPr>
          </a:p>
          <a:p>
            <a:r>
              <a:rPr lang="en-US" dirty="0" smtClean="0">
                <a:solidFill>
                  <a:srgbClr val="141413"/>
                </a:solidFill>
                <a:latin typeface="Arial"/>
                <a:cs typeface="Arial"/>
              </a:rPr>
              <a:t>Pedagogy Framework:</a:t>
            </a:r>
          </a:p>
          <a:p>
            <a:pPr>
              <a:buNone/>
            </a:pPr>
            <a:r>
              <a:rPr lang="en-US" dirty="0" smtClean="0"/>
              <a:t>      Cognitive Apprenticeship </a:t>
            </a:r>
          </a:p>
          <a:p>
            <a:pPr lvl="1">
              <a:lnSpc>
                <a:spcPct val="90000"/>
              </a:lnSpc>
            </a:pPr>
            <a:r>
              <a:rPr lang="en-US" sz="2400" dirty="0" smtClean="0">
                <a:solidFill>
                  <a:srgbClr val="FF0000"/>
                </a:solidFill>
              </a:rPr>
              <a:t>Modeling	</a:t>
            </a:r>
          </a:p>
          <a:p>
            <a:pPr lvl="1">
              <a:lnSpc>
                <a:spcPct val="90000"/>
              </a:lnSpc>
            </a:pPr>
            <a:r>
              <a:rPr lang="en-US" sz="2400" dirty="0" smtClean="0">
                <a:solidFill>
                  <a:srgbClr val="FF0000"/>
                </a:solidFill>
                <a:effectLst>
                  <a:outerShdw blurRad="50800" dist="38100" dir="2700000" algn="tl" rotWithShape="0">
                    <a:srgbClr val="000000">
                      <a:alpha val="43000"/>
                    </a:srgbClr>
                  </a:outerShdw>
                </a:effectLst>
              </a:rPr>
              <a:t>Coaching</a:t>
            </a:r>
          </a:p>
          <a:p>
            <a:pPr lvl="1">
              <a:lnSpc>
                <a:spcPct val="90000"/>
              </a:lnSpc>
            </a:pPr>
            <a:r>
              <a:rPr lang="en-US" sz="2400" dirty="0" smtClean="0">
                <a:solidFill>
                  <a:srgbClr val="FF0000"/>
                </a:solidFill>
              </a:rPr>
              <a:t>Fading</a:t>
            </a:r>
          </a:p>
          <a:p>
            <a:pPr lvl="1">
              <a:lnSpc>
                <a:spcPct val="90000"/>
              </a:lnSpc>
            </a:pPr>
            <a:r>
              <a:rPr lang="en-US" sz="2400" dirty="0" smtClean="0">
                <a:solidFill>
                  <a:srgbClr val="FF0000"/>
                </a:solidFill>
              </a:rPr>
              <a:t>Scaffolding</a:t>
            </a:r>
          </a:p>
          <a:p>
            <a:pPr lvl="1">
              <a:lnSpc>
                <a:spcPct val="90000"/>
              </a:lnSpc>
            </a:pPr>
            <a:endParaRPr lang="en-US" sz="2400" dirty="0" smtClean="0">
              <a:solidFill>
                <a:srgbClr val="FF0000"/>
              </a:solidFill>
            </a:endParaRPr>
          </a:p>
          <a:p>
            <a:r>
              <a:rPr lang="en-US" dirty="0">
                <a:solidFill>
                  <a:srgbClr val="141413"/>
                </a:solidFill>
                <a:cs typeface="Arial"/>
              </a:rPr>
              <a:t>Research Basis: </a:t>
            </a:r>
          </a:p>
          <a:p>
            <a:pPr>
              <a:buNone/>
            </a:pPr>
            <a:r>
              <a:rPr lang="en-US" dirty="0">
                <a:solidFill>
                  <a:srgbClr val="141413"/>
                </a:solidFill>
                <a:cs typeface="Arial"/>
              </a:rPr>
              <a:t>     </a:t>
            </a:r>
            <a:r>
              <a:rPr lang="en-US" dirty="0"/>
              <a:t>Expert &amp; Novices differences in problem solving</a:t>
            </a:r>
          </a:p>
          <a:p>
            <a:pPr marL="457200" lvl="1" indent="0">
              <a:lnSpc>
                <a:spcPct val="90000"/>
              </a:lnSpc>
              <a:buNone/>
            </a:pPr>
            <a:endParaRPr lang="en-US" sz="2400" dirty="0" smtClean="0">
              <a:solidFill>
                <a:srgbClr val="FF0000"/>
              </a:solidFill>
            </a:endParaRPr>
          </a:p>
          <a:p>
            <a:pPr>
              <a:lnSpc>
                <a:spcPct val="90000"/>
              </a:lnSpc>
            </a:pPr>
            <a:r>
              <a:rPr lang="en-US" dirty="0" smtClean="0">
                <a:solidFill>
                  <a:srgbClr val="141413"/>
                </a:solidFill>
                <a:cs typeface="Arial"/>
              </a:rPr>
              <a:t>Problem solving framework:</a:t>
            </a:r>
          </a:p>
          <a:p>
            <a:pPr lvl="1">
              <a:lnSpc>
                <a:spcPct val="90000"/>
              </a:lnSpc>
            </a:pPr>
            <a:r>
              <a:rPr lang="en-US" dirty="0" smtClean="0"/>
              <a:t>Competent Problem Solver – K &amp; P Heller; University of Minnesota</a:t>
            </a:r>
          </a:p>
        </p:txBody>
      </p:sp>
    </p:spTree>
    <p:extLst>
      <p:ext uri="{BB962C8B-B14F-4D97-AF65-F5344CB8AC3E}">
        <p14:creationId xmlns:p14="http://schemas.microsoft.com/office/powerpoint/2010/main" val="3562685680"/>
      </p:ext>
    </p:extLst>
  </p:cSld>
  <p:clrMapOvr>
    <a:masterClrMapping/>
  </p:clrMapOvr>
  <mc:AlternateContent xmlns:mc="http://schemas.openxmlformats.org/markup-compatibility/2006" xmlns:p14="http://schemas.microsoft.com/office/powerpoint/2010/main">
    <mc:Choice Requires="p14">
      <p:transition spd="slow" p14:dur="2000" advTm="46828"/>
    </mc:Choice>
    <mc:Fallback xmlns="">
      <p:transition spd="slow" advTm="46828"/>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2343"/>
            <a:ext cx="8229600" cy="1143000"/>
          </a:xfrm>
        </p:spPr>
        <p:txBody>
          <a:bodyPr>
            <a:normAutofit/>
          </a:bodyPr>
          <a:lstStyle/>
          <a:p>
            <a:r>
              <a:rPr lang="en-US" dirty="0" smtClean="0">
                <a:solidFill>
                  <a:srgbClr val="800000"/>
                </a:solidFill>
              </a:rPr>
              <a:t>Design Process Cycle</a:t>
            </a:r>
            <a:endParaRPr lang="en-US" dirty="0">
              <a:solidFill>
                <a:srgbClr val="800000"/>
              </a:solidFill>
            </a:endParaRPr>
          </a:p>
        </p:txBody>
      </p:sp>
      <p:sp>
        <p:nvSpPr>
          <p:cNvPr id="7" name="Rectangle 6"/>
          <p:cNvSpPr/>
          <p:nvPr/>
        </p:nvSpPr>
        <p:spPr>
          <a:xfrm>
            <a:off x="3062120" y="1574608"/>
            <a:ext cx="2741458" cy="666051"/>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Prototypes</a:t>
            </a:r>
            <a:endParaRPr lang="en-US" dirty="0">
              <a:solidFill>
                <a:schemeClr val="tx1"/>
              </a:solidFill>
            </a:endParaRPr>
          </a:p>
        </p:txBody>
      </p:sp>
      <p:sp>
        <p:nvSpPr>
          <p:cNvPr id="8" name="Rectangle 7"/>
          <p:cNvSpPr/>
          <p:nvPr/>
        </p:nvSpPr>
        <p:spPr>
          <a:xfrm>
            <a:off x="459599" y="4308849"/>
            <a:ext cx="2741458" cy="666051"/>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Assessment</a:t>
            </a:r>
          </a:p>
          <a:p>
            <a:pPr algn="ctr"/>
            <a:r>
              <a:rPr lang="en-US" dirty="0" smtClean="0">
                <a:solidFill>
                  <a:schemeClr val="tx1"/>
                </a:solidFill>
              </a:rPr>
              <a:t>Usage &amp; Usability </a:t>
            </a:r>
            <a:endParaRPr lang="en-US" dirty="0">
              <a:solidFill>
                <a:schemeClr val="tx1"/>
              </a:solidFill>
            </a:endParaRPr>
          </a:p>
        </p:txBody>
      </p:sp>
      <p:sp>
        <p:nvSpPr>
          <p:cNvPr id="9" name="Rectangle 8"/>
          <p:cNvSpPr/>
          <p:nvPr/>
        </p:nvSpPr>
        <p:spPr>
          <a:xfrm>
            <a:off x="5945342" y="4214667"/>
            <a:ext cx="2741458" cy="666051"/>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Large-scale Implementation</a:t>
            </a:r>
            <a:endParaRPr lang="en-US" dirty="0">
              <a:solidFill>
                <a:schemeClr val="tx1"/>
              </a:solidFill>
            </a:endParaRPr>
          </a:p>
        </p:txBody>
      </p:sp>
      <p:sp>
        <p:nvSpPr>
          <p:cNvPr id="10" name="Curved Left Arrow 9"/>
          <p:cNvSpPr/>
          <p:nvPr/>
        </p:nvSpPr>
        <p:spPr>
          <a:xfrm rot="19993116">
            <a:off x="6421455" y="1509419"/>
            <a:ext cx="740132" cy="2752094"/>
          </a:xfrm>
          <a:prstGeom prst="curved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1" name="Curved Left Arrow 10"/>
          <p:cNvSpPr/>
          <p:nvPr/>
        </p:nvSpPr>
        <p:spPr>
          <a:xfrm rot="5400000">
            <a:off x="4146592" y="2923084"/>
            <a:ext cx="740102" cy="4843738"/>
          </a:xfrm>
          <a:prstGeom prst="curved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3" name="Curved Left Arrow 12"/>
          <p:cNvSpPr/>
          <p:nvPr/>
        </p:nvSpPr>
        <p:spPr>
          <a:xfrm rot="12234544">
            <a:off x="1724070" y="1514162"/>
            <a:ext cx="741408" cy="2742608"/>
          </a:xfrm>
          <a:prstGeom prst="curved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Tm="55790"/>
    </mc:Choice>
    <mc:Fallback xmlns="">
      <p:transition spd="slow" advTm="5579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47700" y="76200"/>
            <a:ext cx="8171042" cy="1143000"/>
          </a:xfrm>
        </p:spPr>
        <p:txBody>
          <a:bodyPr>
            <a:normAutofit fontScale="90000"/>
          </a:bodyPr>
          <a:lstStyle/>
          <a:p>
            <a:r>
              <a:rPr lang="en-US" dirty="0" smtClean="0">
                <a:solidFill>
                  <a:srgbClr val="800000"/>
                </a:solidFill>
              </a:rPr>
              <a:t>Usage, Usefulness and Design Studies</a:t>
            </a:r>
            <a:endParaRPr lang="en-US" dirty="0">
              <a:solidFill>
                <a:srgbClr val="800000"/>
              </a:solidFill>
            </a:endParaRPr>
          </a:p>
        </p:txBody>
      </p:sp>
      <p:sp>
        <p:nvSpPr>
          <p:cNvPr id="6147" name="Rectangle 3"/>
          <p:cNvSpPr>
            <a:spLocks noGrp="1" noChangeArrowheads="1"/>
          </p:cNvSpPr>
          <p:nvPr>
            <p:ph idx="1"/>
          </p:nvPr>
        </p:nvSpPr>
        <p:spPr>
          <a:xfrm>
            <a:off x="782458" y="1186180"/>
            <a:ext cx="7772400" cy="4726940"/>
          </a:xfrm>
        </p:spPr>
        <p:txBody>
          <a:bodyPr>
            <a:noAutofit/>
          </a:bodyPr>
          <a:lstStyle/>
          <a:p>
            <a:pPr>
              <a:lnSpc>
                <a:spcPct val="90000"/>
              </a:lnSpc>
            </a:pPr>
            <a:r>
              <a:rPr lang="en-US" sz="2400" dirty="0" smtClean="0"/>
              <a:t>Who will naturally use such coaches? </a:t>
            </a:r>
          </a:p>
          <a:p>
            <a:pPr lvl="1">
              <a:lnSpc>
                <a:spcPct val="90000"/>
              </a:lnSpc>
            </a:pPr>
            <a:r>
              <a:rPr lang="en-US" sz="2000" dirty="0" smtClean="0"/>
              <a:t>subpopulation characteristics</a:t>
            </a:r>
          </a:p>
          <a:p>
            <a:pPr>
              <a:lnSpc>
                <a:spcPct val="90000"/>
              </a:lnSpc>
              <a:buNone/>
            </a:pPr>
            <a:endParaRPr lang="en-US" sz="2400" dirty="0" smtClean="0"/>
          </a:p>
          <a:p>
            <a:pPr>
              <a:lnSpc>
                <a:spcPct val="90000"/>
              </a:lnSpc>
            </a:pPr>
            <a:r>
              <a:rPr lang="en-US" sz="2400" dirty="0" smtClean="0"/>
              <a:t>How do students use them? </a:t>
            </a:r>
          </a:p>
          <a:p>
            <a:pPr lvl="1">
              <a:lnSpc>
                <a:spcPct val="90000"/>
              </a:lnSpc>
            </a:pPr>
            <a:r>
              <a:rPr lang="en-US" sz="2000" dirty="0" smtClean="0"/>
              <a:t>usage characteristics</a:t>
            </a:r>
          </a:p>
          <a:p>
            <a:pPr>
              <a:lnSpc>
                <a:spcPct val="90000"/>
              </a:lnSpc>
              <a:buFont typeface="Wingdings" charset="2"/>
              <a:buChar char="q"/>
            </a:pPr>
            <a:endParaRPr lang="en-US" sz="2400" dirty="0" smtClean="0"/>
          </a:p>
          <a:p>
            <a:pPr>
              <a:lnSpc>
                <a:spcPct val="90000"/>
              </a:lnSpc>
            </a:pPr>
            <a:r>
              <a:rPr lang="en-US" sz="2400" dirty="0" smtClean="0"/>
              <a:t>Do the students perceive them as useful? </a:t>
            </a:r>
          </a:p>
          <a:p>
            <a:pPr>
              <a:lnSpc>
                <a:spcPct val="90000"/>
              </a:lnSpc>
            </a:pPr>
            <a:endParaRPr lang="en-US" sz="2400" dirty="0"/>
          </a:p>
          <a:p>
            <a:pPr>
              <a:lnSpc>
                <a:spcPct val="90000"/>
              </a:lnSpc>
            </a:pPr>
            <a:r>
              <a:rPr lang="en-US" sz="2400" dirty="0" smtClean="0"/>
              <a:t>Do the coaches improve student problem solving?</a:t>
            </a:r>
          </a:p>
          <a:p>
            <a:pPr>
              <a:lnSpc>
                <a:spcPct val="90000"/>
              </a:lnSpc>
              <a:buNone/>
            </a:pPr>
            <a:endParaRPr lang="en-US" sz="2400" dirty="0" smtClean="0"/>
          </a:p>
          <a:p>
            <a:pPr>
              <a:lnSpc>
                <a:spcPct val="90000"/>
              </a:lnSpc>
            </a:pPr>
            <a:r>
              <a:rPr lang="en-US" sz="2400" dirty="0" smtClean="0"/>
              <a:t>How to use this information to guide future development of the next version? </a:t>
            </a:r>
          </a:p>
        </p:txBody>
      </p:sp>
    </p:spTree>
    <p:extLst>
      <p:ext uri="{BB962C8B-B14F-4D97-AF65-F5344CB8AC3E}">
        <p14:creationId xmlns:p14="http://schemas.microsoft.com/office/powerpoint/2010/main" val="3175618368"/>
      </p:ext>
    </p:extLst>
  </p:cSld>
  <p:clrMapOvr>
    <a:masterClrMapping/>
  </p:clrMapOvr>
  <mc:AlternateContent xmlns:mc="http://schemas.openxmlformats.org/markup-compatibility/2006" xmlns:p14="http://schemas.microsoft.com/office/powerpoint/2010/main">
    <mc:Choice Requires="p14">
      <p:transition spd="slow" p14:dur="2000" advTm="47829"/>
    </mc:Choice>
    <mc:Fallback xmlns="">
      <p:transition spd="slow" advTm="47829"/>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9947"/>
            <a:ext cx="8229600" cy="1143000"/>
          </a:xfrm>
        </p:spPr>
        <p:txBody>
          <a:bodyPr>
            <a:normAutofit/>
          </a:bodyPr>
          <a:lstStyle/>
          <a:p>
            <a:r>
              <a:rPr lang="en-US" dirty="0" smtClean="0">
                <a:solidFill>
                  <a:srgbClr val="800000"/>
                </a:solidFill>
              </a:rPr>
              <a:t>Implementation tests</a:t>
            </a:r>
            <a:endParaRPr lang="en-US" dirty="0">
              <a:solidFill>
                <a:srgbClr val="800000"/>
              </a:solidFill>
            </a:endParaRPr>
          </a:p>
        </p:txBody>
      </p:sp>
      <p:sp>
        <p:nvSpPr>
          <p:cNvPr id="3" name="Content Placeholder 2"/>
          <p:cNvSpPr>
            <a:spLocks noGrp="1"/>
          </p:cNvSpPr>
          <p:nvPr>
            <p:ph idx="1"/>
          </p:nvPr>
        </p:nvSpPr>
        <p:spPr>
          <a:xfrm>
            <a:off x="457200" y="1022604"/>
            <a:ext cx="8229600" cy="5012436"/>
          </a:xfrm>
        </p:spPr>
        <p:txBody>
          <a:bodyPr>
            <a:normAutofit fontScale="77500" lnSpcReduction="20000"/>
          </a:bodyPr>
          <a:lstStyle/>
          <a:p>
            <a:r>
              <a:rPr lang="en-US" sz="3100" dirty="0" smtClean="0"/>
              <a:t>35 coached problems </a:t>
            </a:r>
          </a:p>
          <a:p>
            <a:pPr lvl="1"/>
            <a:r>
              <a:rPr lang="en-US" sz="2627" dirty="0" smtClean="0"/>
              <a:t>2 sections of calculus-based introductory mechanics course </a:t>
            </a:r>
            <a:endParaRPr lang="en-US" sz="2627" dirty="0"/>
          </a:p>
          <a:p>
            <a:pPr lvl="2"/>
            <a:r>
              <a:rPr lang="en-US" sz="2227" dirty="0" smtClean="0"/>
              <a:t>Spring 2013 (148 students/103 students).</a:t>
            </a:r>
          </a:p>
          <a:p>
            <a:pPr lvl="2"/>
            <a:endParaRPr lang="en-US" sz="2227" dirty="0" smtClean="0"/>
          </a:p>
          <a:p>
            <a:r>
              <a:rPr lang="en-US" sz="3100" dirty="0" smtClean="0"/>
              <a:t>Homework with WebAssign.net</a:t>
            </a:r>
          </a:p>
          <a:p>
            <a:pPr lvl="1"/>
            <a:r>
              <a:rPr lang="en-US" sz="2627" dirty="0" smtClean="0"/>
              <a:t>Various problem had available computer coaches </a:t>
            </a:r>
          </a:p>
          <a:p>
            <a:pPr lvl="1"/>
            <a:endParaRPr lang="en-US" sz="2627" dirty="0"/>
          </a:p>
          <a:p>
            <a:r>
              <a:rPr lang="en-US" sz="3100" dirty="0" smtClean="0"/>
              <a:t>Data collected includes:</a:t>
            </a:r>
          </a:p>
          <a:p>
            <a:pPr lvl="1"/>
            <a:r>
              <a:rPr lang="en-US" sz="2600" dirty="0" smtClean="0"/>
              <a:t>Pre/post-test scores (FCI/Math/CLASS)</a:t>
            </a:r>
          </a:p>
          <a:p>
            <a:pPr lvl="1"/>
            <a:r>
              <a:rPr lang="en-US" sz="2595" dirty="0" smtClean="0"/>
              <a:t>13 written problem solutions from 4 midterms (2 problems each) and a final exam (5 problems)</a:t>
            </a:r>
          </a:p>
          <a:p>
            <a:pPr lvl="1"/>
            <a:r>
              <a:rPr lang="en-US" sz="2595" dirty="0" smtClean="0"/>
              <a:t>Two surveys of student opinions regarding the coaches (mid &amp; end semester)</a:t>
            </a:r>
          </a:p>
          <a:p>
            <a:pPr lvl="1"/>
            <a:r>
              <a:rPr lang="en-US" sz="2595" dirty="0" smtClean="0"/>
              <a:t>Keystrokes data monitoring students’ use</a:t>
            </a:r>
          </a:p>
          <a:p>
            <a:pPr lvl="1">
              <a:buFont typeface="Wingdings" charset="2"/>
              <a:buChar char="q"/>
            </a:pPr>
            <a:endParaRPr lang="en-US" sz="2595" dirty="0" smtClean="0"/>
          </a:p>
          <a:p>
            <a:pPr lvl="1" algn="ctr">
              <a:buNone/>
            </a:pPr>
            <a:r>
              <a:rPr lang="en-US" dirty="0" smtClean="0">
                <a:solidFill>
                  <a:srgbClr val="FF0000"/>
                </a:solidFill>
              </a:rPr>
              <a:t>No specific credit for using the coaches</a:t>
            </a:r>
          </a:p>
          <a:p>
            <a:pPr lvl="1" algn="ctr"/>
            <a:endParaRPr lang="en-US" dirty="0"/>
          </a:p>
        </p:txBody>
      </p:sp>
    </p:spTree>
    <p:extLst>
      <p:ext uri="{BB962C8B-B14F-4D97-AF65-F5344CB8AC3E}">
        <p14:creationId xmlns:p14="http://schemas.microsoft.com/office/powerpoint/2010/main" val="2489902132"/>
      </p:ext>
    </p:extLst>
  </p:cSld>
  <p:clrMapOvr>
    <a:masterClrMapping/>
  </p:clrMapOvr>
  <mc:AlternateContent xmlns:mc="http://schemas.openxmlformats.org/markup-compatibility/2006" xmlns:p14="http://schemas.microsoft.com/office/powerpoint/2010/main">
    <mc:Choice Requires="p14">
      <p:transition spd="slow" p14:dur="2000" advTm="43818"/>
    </mc:Choice>
    <mc:Fallback xmlns="">
      <p:transition spd="slow" advTm="43818"/>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711062" y="60960"/>
            <a:ext cx="7772400" cy="1143000"/>
          </a:xfrm>
        </p:spPr>
        <p:txBody>
          <a:bodyPr>
            <a:normAutofit/>
          </a:bodyPr>
          <a:lstStyle/>
          <a:p>
            <a:r>
              <a:rPr lang="en-US" dirty="0" smtClean="0">
                <a:solidFill>
                  <a:srgbClr val="800000"/>
                </a:solidFill>
              </a:rPr>
              <a:t>User Characteristics</a:t>
            </a:r>
            <a:endParaRPr lang="en-US" dirty="0">
              <a:solidFill>
                <a:srgbClr val="800000"/>
              </a:solidFill>
            </a:endParaRPr>
          </a:p>
        </p:txBody>
      </p:sp>
      <p:sp>
        <p:nvSpPr>
          <p:cNvPr id="6147" name="Rectangle 3"/>
          <p:cNvSpPr>
            <a:spLocks noGrp="1" noChangeArrowheads="1"/>
          </p:cNvSpPr>
          <p:nvPr>
            <p:ph idx="1"/>
          </p:nvPr>
        </p:nvSpPr>
        <p:spPr>
          <a:xfrm>
            <a:off x="168461" y="1186179"/>
            <a:ext cx="9058148" cy="4787901"/>
          </a:xfrm>
        </p:spPr>
        <p:txBody>
          <a:bodyPr>
            <a:normAutofit/>
          </a:bodyPr>
          <a:lstStyle/>
          <a:p>
            <a:pPr>
              <a:lnSpc>
                <a:spcPct val="90000"/>
              </a:lnSpc>
            </a:pPr>
            <a:r>
              <a:rPr lang="en-US" sz="2000" dirty="0" smtClean="0"/>
              <a:t>3 User populations (</a:t>
            </a:r>
            <a:r>
              <a:rPr lang="en-US" sz="2000" dirty="0" err="1" smtClean="0"/>
              <a:t>m:male</a:t>
            </a:r>
            <a:r>
              <a:rPr lang="en-US" sz="2000" dirty="0" smtClean="0"/>
              <a:t>; </a:t>
            </a:r>
            <a:r>
              <a:rPr lang="en-US" sz="2000" dirty="0" err="1" smtClean="0"/>
              <a:t>f:female</a:t>
            </a:r>
            <a:r>
              <a:rPr lang="en-US" sz="2000" dirty="0" smtClean="0"/>
              <a:t>)</a:t>
            </a:r>
          </a:p>
          <a:p>
            <a:pPr>
              <a:lnSpc>
                <a:spcPct val="90000"/>
              </a:lnSpc>
              <a:buFont typeface="Wingdings" charset="2"/>
              <a:buChar char="q"/>
            </a:pPr>
            <a:r>
              <a:rPr lang="en-US" sz="2000" dirty="0" smtClean="0"/>
              <a:t>   H group   (heavy user): 80-100% (</a:t>
            </a:r>
            <a:r>
              <a:rPr lang="en-US" sz="2000" dirty="0" err="1" smtClean="0"/>
              <a:t>n</a:t>
            </a:r>
            <a:r>
              <a:rPr lang="en-US" sz="2000" baseline="-25000" dirty="0" err="1" smtClean="0"/>
              <a:t>H</a:t>
            </a:r>
            <a:r>
              <a:rPr lang="en-US" sz="2000" dirty="0" smtClean="0"/>
              <a:t>=49 (20% of N), 65%m,35%f)</a:t>
            </a:r>
          </a:p>
          <a:p>
            <a:pPr>
              <a:lnSpc>
                <a:spcPct val="90000"/>
              </a:lnSpc>
              <a:buFont typeface="Wingdings" charset="2"/>
              <a:buChar char="q"/>
            </a:pPr>
            <a:r>
              <a:rPr lang="en-US" sz="2000" dirty="0" smtClean="0"/>
              <a:t>   M group (medium user) :  40-60% (</a:t>
            </a:r>
            <a:r>
              <a:rPr lang="en-US" sz="2000" dirty="0" err="1" smtClean="0"/>
              <a:t>n</a:t>
            </a:r>
            <a:r>
              <a:rPr lang="en-US" sz="2000" baseline="-25000" dirty="0" err="1" smtClean="0"/>
              <a:t>M</a:t>
            </a:r>
            <a:r>
              <a:rPr lang="en-US" sz="2000" dirty="0" smtClean="0"/>
              <a:t>=38 (15% of N), 55%m,45%f)</a:t>
            </a:r>
          </a:p>
          <a:p>
            <a:pPr>
              <a:lnSpc>
                <a:spcPct val="90000"/>
              </a:lnSpc>
              <a:buFont typeface="Wingdings" charset="2"/>
              <a:buChar char="q"/>
            </a:pPr>
            <a:r>
              <a:rPr lang="en-US" sz="2000" dirty="0" smtClean="0"/>
              <a:t>   L group (Light/Non user) : 0-20%  (n</a:t>
            </a:r>
            <a:r>
              <a:rPr lang="en-US" sz="2000" baseline="-25000" dirty="0" smtClean="0"/>
              <a:t>L</a:t>
            </a:r>
            <a:r>
              <a:rPr lang="en-US" sz="2000" dirty="0" smtClean="0"/>
              <a:t>=72 (29% of N), 85%m,15%f)</a:t>
            </a:r>
          </a:p>
          <a:p>
            <a:pPr>
              <a:lnSpc>
                <a:spcPct val="90000"/>
              </a:lnSpc>
              <a:buFont typeface="Wingdings" charset="2"/>
              <a:buChar char="q"/>
            </a:pPr>
            <a:r>
              <a:rPr lang="en-US" sz="2000" dirty="0" smtClean="0">
                <a:solidFill>
                  <a:schemeClr val="tx1">
                    <a:lumMod val="50000"/>
                    <a:lumOff val="50000"/>
                  </a:schemeClr>
                </a:solidFill>
                <a:effectLst>
                  <a:outerShdw blurRad="50800" dist="38100" dir="2700000" algn="tl" rotWithShape="0">
                    <a:srgbClr val="000000">
                      <a:alpha val="82000"/>
                    </a:srgbClr>
                  </a:outerShdw>
                </a:effectLst>
              </a:rPr>
              <a:t>  Entire class (N=251, 70%m,30%f)</a:t>
            </a:r>
          </a:p>
          <a:p>
            <a:pPr>
              <a:lnSpc>
                <a:spcPct val="90000"/>
              </a:lnSpc>
              <a:buFont typeface="Wingdings" charset="2"/>
              <a:buChar char="ü"/>
            </a:pPr>
            <a:endParaRPr lang="en-US" sz="2800" dirty="0" smtClean="0"/>
          </a:p>
        </p:txBody>
      </p:sp>
      <p:graphicFrame>
        <p:nvGraphicFramePr>
          <p:cNvPr id="7" name="Chart 6"/>
          <p:cNvGraphicFramePr>
            <a:graphicFrameLocks/>
          </p:cNvGraphicFramePr>
          <p:nvPr>
            <p:extLst>
              <p:ext uri="{D42A27DB-BD31-4B8C-83A1-F6EECF244321}">
                <p14:modId xmlns:p14="http://schemas.microsoft.com/office/powerpoint/2010/main" val="3093207261"/>
              </p:ext>
            </p:extLst>
          </p:nvPr>
        </p:nvGraphicFramePr>
        <p:xfrm>
          <a:off x="1169058" y="3020695"/>
          <a:ext cx="6469992" cy="27717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75618368"/>
      </p:ext>
    </p:extLst>
  </p:cSld>
  <p:clrMapOvr>
    <a:masterClrMapping/>
  </p:clrMapOvr>
  <mc:AlternateContent xmlns:mc="http://schemas.openxmlformats.org/markup-compatibility/2006" xmlns:p14="http://schemas.microsoft.com/office/powerpoint/2010/main">
    <mc:Choice Requires="p14">
      <p:transition spd="slow" p14:dur="2000" advTm="86384"/>
    </mc:Choice>
    <mc:Fallback xmlns="">
      <p:transition spd="slow" advTm="86384"/>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7876" y="256460"/>
            <a:ext cx="6889792" cy="1143000"/>
          </a:xfrm>
        </p:spPr>
        <p:txBody>
          <a:bodyPr>
            <a:normAutofit/>
          </a:bodyPr>
          <a:lstStyle/>
          <a:p>
            <a:r>
              <a:rPr lang="en-US" dirty="0" smtClean="0">
                <a:solidFill>
                  <a:srgbClr val="800000"/>
                </a:solidFill>
              </a:rPr>
              <a:t>Expectations of the class</a:t>
            </a:r>
            <a:endParaRPr lang="en-US" dirty="0">
              <a:solidFill>
                <a:srgbClr val="800000"/>
              </a:solidFill>
            </a:endParaRPr>
          </a:p>
        </p:txBody>
      </p:sp>
      <p:graphicFrame>
        <p:nvGraphicFramePr>
          <p:cNvPr id="24591" name="Object 15"/>
          <p:cNvGraphicFramePr>
            <a:graphicFrameLocks noChangeAspect="1"/>
          </p:cNvGraphicFramePr>
          <p:nvPr>
            <p:extLst>
              <p:ext uri="{D42A27DB-BD31-4B8C-83A1-F6EECF244321}">
                <p14:modId xmlns:p14="http://schemas.microsoft.com/office/powerpoint/2010/main" val="298140572"/>
              </p:ext>
            </p:extLst>
          </p:nvPr>
        </p:nvGraphicFramePr>
        <p:xfrm>
          <a:off x="241265" y="1649622"/>
          <a:ext cx="8662737" cy="2125579"/>
        </p:xfrm>
        <a:graphic>
          <a:graphicData uri="http://schemas.openxmlformats.org/presentationml/2006/ole">
            <mc:AlternateContent xmlns:mc="http://schemas.openxmlformats.org/markup-compatibility/2006">
              <mc:Choice xmlns:v="urn:schemas-microsoft-com:vml" Requires="v">
                <p:oleObj spid="_x0000_s24651" name="Document" r:id="rId4" imgW="5486400" imgH="1346200" progId="Word.Document.12">
                  <p:link updateAutomatic="1"/>
                </p:oleObj>
              </mc:Choice>
              <mc:Fallback>
                <p:oleObj name="Document" r:id="rId4" imgW="5486400" imgH="1346200" progId="Word.Document.12">
                  <p:link updateAutomatic="1"/>
                  <p:pic>
                    <p:nvPicPr>
                      <p:cNvPr id="0" name="Picture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1265" y="1649622"/>
                        <a:ext cx="8662737" cy="2125579"/>
                      </a:xfrm>
                      <a:prstGeom prst="rect">
                        <a:avLst/>
                      </a:prstGeom>
                      <a:noFill/>
                      <a:ln>
                        <a:noFill/>
                      </a:ln>
                      <a:extLst/>
                    </p:spPr>
                  </p:pic>
                </p:oleObj>
              </mc:Fallback>
            </mc:AlternateContent>
          </a:graphicData>
        </a:graphic>
      </p:graphicFrame>
      <p:sp>
        <p:nvSpPr>
          <p:cNvPr id="6" name="Rectangle 5"/>
          <p:cNvSpPr/>
          <p:nvPr/>
        </p:nvSpPr>
        <p:spPr>
          <a:xfrm>
            <a:off x="720744" y="3906226"/>
            <a:ext cx="7046924" cy="1938992"/>
          </a:xfrm>
          <a:prstGeom prst="rect">
            <a:avLst/>
          </a:prstGeom>
        </p:spPr>
        <p:txBody>
          <a:bodyPr wrap="square">
            <a:spAutoFit/>
          </a:bodyPr>
          <a:lstStyle/>
          <a:p>
            <a:pPr marL="457200" indent="-457200">
              <a:buFont typeface="Arial" panose="020B0604020202020204" pitchFamily="34" charset="0"/>
              <a:buChar char="•"/>
            </a:pPr>
            <a:r>
              <a:rPr lang="en-US" sz="2400" dirty="0"/>
              <a:t>L</a:t>
            </a:r>
            <a:r>
              <a:rPr lang="en-US" sz="2400" dirty="0" smtClean="0"/>
              <a:t> group: Expects A grade, study less</a:t>
            </a:r>
          </a:p>
          <a:p>
            <a:pPr marL="457200" indent="-457200">
              <a:buFont typeface="Arial" panose="020B0604020202020204" pitchFamily="34" charset="0"/>
              <a:buChar char="•"/>
            </a:pPr>
            <a:r>
              <a:rPr lang="en-US" sz="2400" dirty="0" smtClean="0"/>
              <a:t>M group: Expects A grade, study more</a:t>
            </a:r>
          </a:p>
          <a:p>
            <a:pPr marL="457200" indent="-457200">
              <a:buFont typeface="Arial" panose="020B0604020202020204" pitchFamily="34" charset="0"/>
              <a:buChar char="•"/>
            </a:pPr>
            <a:r>
              <a:rPr lang="en-US" sz="2400" dirty="0" smtClean="0"/>
              <a:t>H group: Expects B grade, study more</a:t>
            </a:r>
          </a:p>
          <a:p>
            <a:pPr marL="457200" indent="-457200">
              <a:buFont typeface="Arial" panose="020B0604020202020204" pitchFamily="34" charset="0"/>
              <a:buChar char="•"/>
            </a:pPr>
            <a:endParaRPr lang="en-US" sz="2400" dirty="0"/>
          </a:p>
          <a:p>
            <a:pPr marL="457200" indent="-457200">
              <a:buFont typeface="Arial" panose="020B0604020202020204" pitchFamily="34" charset="0"/>
              <a:buChar char="•"/>
            </a:pPr>
            <a:r>
              <a:rPr lang="en-US" sz="2400" dirty="0" smtClean="0"/>
              <a:t>Typical average grade in the course is B/B-</a:t>
            </a:r>
            <a:endParaRPr lang="en-US" sz="2400" dirty="0"/>
          </a:p>
        </p:txBody>
      </p:sp>
    </p:spTree>
    <p:extLst>
      <p:ext uri="{BB962C8B-B14F-4D97-AF65-F5344CB8AC3E}">
        <p14:creationId xmlns:p14="http://schemas.microsoft.com/office/powerpoint/2010/main" val="47684574"/>
      </p:ext>
    </p:extLst>
  </p:cSld>
  <p:clrMapOvr>
    <a:masterClrMapping/>
  </p:clrMapOvr>
  <mc:AlternateContent xmlns:mc="http://schemas.openxmlformats.org/markup-compatibility/2006" xmlns:p14="http://schemas.microsoft.com/office/powerpoint/2010/main">
    <mc:Choice Requires="p14">
      <p:transition spd="slow" p14:dur="2000" advTm="42332"/>
    </mc:Choice>
    <mc:Fallback xmlns="">
      <p:transition spd="slow" advTm="42332"/>
    </mc:Fallback>
  </mc:AlternateContent>
  <p:timing>
    <p:tnLst>
      <p:par>
        <p:cTn id="1" dur="indefinite" restart="never" nodeType="tmRoot"/>
      </p:par>
    </p:tnLst>
  </p:timing>
</p:sld>
</file>

<file path=ppt/theme/theme1.xml><?xml version="1.0" encoding="utf-8"?>
<a:theme xmlns:a="http://schemas.openxmlformats.org/drawingml/2006/main" name="D2D-3">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charset="0"/>
            <a:ea typeface="ＭＳ Ｐゴシック" pitchFamily="1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charset="0"/>
            <a:ea typeface="ＭＳ Ｐゴシック" pitchFamily="16" charset="-128"/>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2D-3">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6" charset="-128"/>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D2D-3</Template>
  <TotalTime>12090</TotalTime>
  <Words>4600</Words>
  <Application>Microsoft Office PowerPoint</Application>
  <PresentationFormat>On-screen Show (4:3)</PresentationFormat>
  <Paragraphs>609</Paragraphs>
  <Slides>39</Slides>
  <Notes>26</Notes>
  <HiddenSlides>1</HiddenSlides>
  <MMClips>0</MMClips>
  <ScaleCrop>false</ScaleCrop>
  <HeadingPairs>
    <vt:vector size="6" baseType="variant">
      <vt:variant>
        <vt:lpstr>Theme</vt:lpstr>
      </vt:variant>
      <vt:variant>
        <vt:i4>2</vt:i4>
      </vt:variant>
      <vt:variant>
        <vt:lpstr>Links</vt:lpstr>
      </vt:variant>
      <vt:variant>
        <vt:i4>4</vt:i4>
      </vt:variant>
      <vt:variant>
        <vt:lpstr>Slide Titles</vt:lpstr>
      </vt:variant>
      <vt:variant>
        <vt:i4>39</vt:i4>
      </vt:variant>
    </vt:vector>
  </HeadingPairs>
  <TitlesOfParts>
    <vt:vector size="45" baseType="lpstr">
      <vt:lpstr>D2D-3</vt:lpstr>
      <vt:lpstr>1_D2D-3</vt:lpstr>
      <vt:lpstr>Macintosh HD:Users:qingxu:Desktop:AAPT2013:talk:Chart.docx!OLE_LINK7</vt:lpstr>
      <vt:lpstr>Macintosh HD:Users:qingxu:Desktop:AAPT2013:talk:Chart.docx!OLE_LINK12</vt:lpstr>
      <vt:lpstr>Macintosh HD:Users:qingxu:Desktop:AAPT2013:talk:Chart.docx!OLE_LINK8</vt:lpstr>
      <vt:lpstr>Macintosh HD:Users:qingxu:Desktop:AAPT2013:talk:Chart.docx!OLE_LINK14</vt:lpstr>
      <vt:lpstr>Internet coaches for problem-solving in introductory physics: Usability, Usefulness and Design </vt:lpstr>
      <vt:lpstr>Shameless Plug</vt:lpstr>
      <vt:lpstr>What are the computer coaches?</vt:lpstr>
      <vt:lpstr>Design components</vt:lpstr>
      <vt:lpstr>Design Process Cycle</vt:lpstr>
      <vt:lpstr>Usage, Usefulness and Design Studies</vt:lpstr>
      <vt:lpstr>Implementation tests</vt:lpstr>
      <vt:lpstr>User Characteristics</vt:lpstr>
      <vt:lpstr>Expectations of the class</vt:lpstr>
      <vt:lpstr>PowerPoint Presentation</vt:lpstr>
      <vt:lpstr>Did the students improve? Final exam scores</vt:lpstr>
      <vt:lpstr>Matching Historical Data</vt:lpstr>
      <vt:lpstr>Matched Final Exam Scores</vt:lpstr>
      <vt:lpstr>Motivation for future coach design</vt:lpstr>
      <vt:lpstr>Student Flexibility</vt:lpstr>
      <vt:lpstr>Instructor Flexibility</vt:lpstr>
      <vt:lpstr>Summary</vt:lpstr>
      <vt:lpstr>Backup Slides</vt:lpstr>
      <vt:lpstr>FCI post and gain</vt:lpstr>
      <vt:lpstr>User approach</vt:lpstr>
      <vt:lpstr>Forced ranking</vt:lpstr>
      <vt:lpstr>End-semester survey</vt:lpstr>
      <vt:lpstr>End-semester survey</vt:lpstr>
      <vt:lpstr>End-semester survey</vt:lpstr>
      <vt:lpstr>Developing version 2</vt:lpstr>
      <vt:lpstr>Backup Slides </vt:lpstr>
      <vt:lpstr>Developing a Framework for Problem Solving Computer Coaches</vt:lpstr>
      <vt:lpstr>From Version 1 (v1) to Version 2 (v2)</vt:lpstr>
      <vt:lpstr>Motivation from Student Responses</vt:lpstr>
      <vt:lpstr>Developing version 2</vt:lpstr>
      <vt:lpstr>Student Flexibility</vt:lpstr>
      <vt:lpstr>Grain-size with Quantity Module</vt:lpstr>
      <vt:lpstr>Instructor Flexibility</vt:lpstr>
      <vt:lpstr>Problem Solving Philosophy</vt:lpstr>
      <vt:lpstr>Conclusions</vt:lpstr>
      <vt:lpstr>Thanks</vt:lpstr>
      <vt:lpstr>General Coach Design</vt:lpstr>
      <vt:lpstr>Program Design</vt:lpstr>
      <vt:lpstr>Program Structure Layout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Internet coaches for problem-solving in introductory physics: Experimental design</dc:title>
  <dc:creator>CEHD</dc:creator>
  <cp:lastModifiedBy>frodermann</cp:lastModifiedBy>
  <cp:revision>326</cp:revision>
  <dcterms:created xsi:type="dcterms:W3CDTF">2013-07-14T21:14:41Z</dcterms:created>
  <dcterms:modified xsi:type="dcterms:W3CDTF">2013-11-04T05:29:22Z</dcterms:modified>
</cp:coreProperties>
</file>